
<file path=[Content_Types].xml><?xml version="1.0" encoding="utf-8"?>
<Types xmlns="http://schemas.openxmlformats.org/package/2006/content-types">
  <Default Extension="xml" ContentType="application/xml"/>
  <Default Extension="wmf" ContentType="image/x-wmf"/>
  <Default Extension="jpeg" ContentType="image/jpeg"/>
  <Default Extension="rels" ContentType="application/vnd.openxmlformats-package.relationships+xml"/>
  <Default Extension="emf" ContentType="image/x-emf"/>
  <Default Extension="vml" ContentType="application/vnd.openxmlformats-officedocument.vmlDrawing"/>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embeddings/oleObject1.bin" ContentType="application/vnd.openxmlformats-officedocument.oleObject"/>
  <Override PartName="/ppt/embeddings/oleObject2.bin" ContentType="application/vnd.openxmlformats-officedocument.oleObject"/>
  <Override PartName="/ppt/embeddings/oleObject3.bin" ContentType="application/vnd.openxmlformats-officedocument.oleObject"/>
  <Override PartName="/ppt/embeddings/oleObject4.bin" ContentType="application/vnd.openxmlformats-officedocument.oleObject"/>
  <Override PartName="/ppt/embeddings/oleObject5.bin" ContentType="application/vnd.openxmlformats-officedocument.oleObject"/>
  <Override PartName="/ppt/embeddings/oleObject6.bin" ContentType="application/vnd.openxmlformats-officedocument.oleObject"/>
  <Override PartName="/ppt/embeddings/oleObject7.bin" ContentType="application/vnd.openxmlformats-officedocument.oleObject"/>
  <Override PartName="/ppt/embeddings/oleObject8.bin" ContentType="application/vnd.openxmlformats-officedocument.oleObject"/>
  <Override PartName="/ppt/embeddings/oleObject9.bin" ContentType="application/vnd.openxmlformats-officedocument.oleObject"/>
  <Override PartName="/ppt/embeddings/oleObject10.bin" ContentType="application/vnd.openxmlformats-officedocument.oleObject"/>
  <Override PartName="/ppt/embeddings/oleObject11.bin" ContentType="application/vnd.openxmlformats-officedocument.oleObject"/>
  <Override PartName="/ppt/embeddings/oleObject12.bin" ContentType="application/vnd.openxmlformats-officedocument.oleObject"/>
  <Override PartName="/ppt/embeddings/oleObject13.bin" ContentType="application/vnd.openxmlformats-officedocument.oleObject"/>
  <Override PartName="/ppt/embeddings/oleObject14.bin" ContentType="application/vnd.openxmlformats-officedocument.oleObject"/>
  <Override PartName="/ppt/embeddings/oleObject15.bin" ContentType="application/vnd.openxmlformats-officedocument.oleObject"/>
  <Override PartName="/ppt/embeddings/oleObject16.bin" ContentType="application/vnd.openxmlformats-officedocument.oleObject"/>
  <Override PartName="/ppt/embeddings/oleObject17.bin" ContentType="application/vnd.openxmlformats-officedocument.oleObject"/>
  <Override PartName="/ppt/embeddings/oleObject18.bin" ContentType="application/vnd.openxmlformats-officedocument.oleObject"/>
  <Override PartName="/ppt/embeddings/oleObject19.bin" ContentType="application/vnd.openxmlformats-officedocument.oleObject"/>
  <Override PartName="/ppt/embeddings/oleObject20.bin" ContentType="application/vnd.openxmlformats-officedocument.oleObject"/>
  <Override PartName="/ppt/embeddings/oleObject21.bin" ContentType="application/vnd.openxmlformats-officedocument.oleObject"/>
  <Override PartName="/ppt/embeddings/oleObject22.bin" ContentType="application/vnd.openxmlformats-officedocument.oleObject"/>
  <Override PartName="/ppt/embeddings/oleObject23.bin" ContentType="application/vnd.openxmlformats-officedocument.oleObject"/>
  <Override PartName="/ppt/embeddings/oleObject24.bin" ContentType="application/vnd.openxmlformats-officedocument.oleObject"/>
  <Override PartName="/ppt/embeddings/oleObject25.bin" ContentType="application/vnd.openxmlformats-officedocument.oleObject"/>
  <Override PartName="/ppt/embeddings/oleObject26.bin" ContentType="application/vnd.openxmlformats-officedocument.oleObject"/>
  <Override PartName="/ppt/embeddings/oleObject27.bin" ContentType="application/vnd.openxmlformats-officedocument.oleObject"/>
  <Override PartName="/ppt/embeddings/oleObject28.bin" ContentType="application/vnd.openxmlformats-officedocument.oleObject"/>
  <Override PartName="/ppt/embeddings/oleObject29.bin" ContentType="application/vnd.openxmlformats-officedocument.oleObject"/>
  <Override PartName="/ppt/embeddings/oleObject30.bin" ContentType="application/vnd.openxmlformats-officedocument.oleObject"/>
  <Override PartName="/ppt/embeddings/oleObject31.bin" ContentType="application/vnd.openxmlformats-officedocument.oleObject"/>
  <Override PartName="/ppt/embeddings/oleObject32.bin" ContentType="application/vnd.openxmlformats-officedocument.oleObject"/>
  <Override PartName="/ppt/embeddings/oleObject33.bin" ContentType="application/vnd.openxmlformats-officedocument.oleObject"/>
  <Override PartName="/ppt/embeddings/oleObject34.bin" ContentType="application/vnd.openxmlformats-officedocument.oleObject"/>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48"/>
  </p:notesMasterIdLst>
  <p:handoutMasterIdLst>
    <p:handoutMasterId r:id="rId49"/>
  </p:handoutMasterIdLst>
  <p:sldIdLst>
    <p:sldId id="256" r:id="rId2"/>
    <p:sldId id="259" r:id="rId3"/>
    <p:sldId id="267" r:id="rId4"/>
    <p:sldId id="261" r:id="rId5"/>
    <p:sldId id="278" r:id="rId6"/>
    <p:sldId id="297" r:id="rId7"/>
    <p:sldId id="298" r:id="rId8"/>
    <p:sldId id="273" r:id="rId9"/>
    <p:sldId id="268" r:id="rId10"/>
    <p:sldId id="279" r:id="rId11"/>
    <p:sldId id="274" r:id="rId12"/>
    <p:sldId id="299" r:id="rId13"/>
    <p:sldId id="300" r:id="rId14"/>
    <p:sldId id="301" r:id="rId15"/>
    <p:sldId id="269" r:id="rId16"/>
    <p:sldId id="275" r:id="rId17"/>
    <p:sldId id="280" r:id="rId18"/>
    <p:sldId id="283" r:id="rId19"/>
    <p:sldId id="302" r:id="rId20"/>
    <p:sldId id="303" r:id="rId21"/>
    <p:sldId id="284" r:id="rId22"/>
    <p:sldId id="308" r:id="rId23"/>
    <p:sldId id="271" r:id="rId24"/>
    <p:sldId id="276" r:id="rId25"/>
    <p:sldId id="281" r:id="rId26"/>
    <p:sldId id="304" r:id="rId27"/>
    <p:sldId id="306" r:id="rId28"/>
    <p:sldId id="307" r:id="rId29"/>
    <p:sldId id="272" r:id="rId30"/>
    <p:sldId id="282" r:id="rId31"/>
    <p:sldId id="277" r:id="rId32"/>
    <p:sldId id="285" r:id="rId33"/>
    <p:sldId id="286" r:id="rId34"/>
    <p:sldId id="287" r:id="rId35"/>
    <p:sldId id="288" r:id="rId36"/>
    <p:sldId id="289" r:id="rId37"/>
    <p:sldId id="290" r:id="rId38"/>
    <p:sldId id="270" r:id="rId39"/>
    <p:sldId id="258" r:id="rId40"/>
    <p:sldId id="291" r:id="rId41"/>
    <p:sldId id="292" r:id="rId42"/>
    <p:sldId id="294" r:id="rId43"/>
    <p:sldId id="295" r:id="rId44"/>
    <p:sldId id="293" r:id="rId45"/>
    <p:sldId id="296" r:id="rId46"/>
    <p:sldId id="263" r:id="rId47"/>
  </p:sldIdLst>
  <p:sldSz cx="9144000" cy="6858000" type="screen4x3"/>
  <p:notesSz cx="6858000" cy="9144000"/>
  <p:defaultTextStyle>
    <a:defPPr>
      <a:defRPr lang="zh-CN"/>
    </a:defPPr>
    <a:lvl1pPr algn="l" rtl="0" fontAlgn="base">
      <a:spcBef>
        <a:spcPct val="0"/>
      </a:spcBef>
      <a:spcAft>
        <a:spcPct val="0"/>
      </a:spcAft>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FF"/>
    <a:srgbClr val="E440DB"/>
    <a:srgbClr val="EA718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62" autoAdjust="0"/>
    <p:restoredTop sz="94660"/>
  </p:normalViewPr>
  <p:slideViewPr>
    <p:cSldViewPr>
      <p:cViewPr varScale="1">
        <p:scale>
          <a:sx n="137" d="100"/>
          <a:sy n="137" d="100"/>
        </p:scale>
        <p:origin x="-720" y="-104"/>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printerSettings" Target="printerSettings/printerSettings1.bin"/><Relationship Id="rId51" Type="http://schemas.openxmlformats.org/officeDocument/2006/relationships/presProps" Target="presProps.xml"/><Relationship Id="rId52" Type="http://schemas.openxmlformats.org/officeDocument/2006/relationships/viewProps" Target="viewProps.xml"/><Relationship Id="rId53" Type="http://schemas.openxmlformats.org/officeDocument/2006/relationships/theme" Target="theme/theme1.xml"/><Relationship Id="rId54"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notesMaster" Target="notesMasters/notesMaster1.xml"/><Relationship Id="rId49" Type="http://schemas.openxmlformats.org/officeDocument/2006/relationships/handoutMaster" Target="handoutMasters/handoutMaster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emf"/><Relationship Id="rId2" Type="http://schemas.openxmlformats.org/officeDocument/2006/relationships/image" Target="../media/image6.emf"/><Relationship Id="rId3" Type="http://schemas.openxmlformats.org/officeDocument/2006/relationships/image" Target="../media/image7.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58.emf"/><Relationship Id="rId2" Type="http://schemas.openxmlformats.org/officeDocument/2006/relationships/image" Target="../media/image59.emf"/><Relationship Id="rId3" Type="http://schemas.openxmlformats.org/officeDocument/2006/relationships/image" Target="../media/image56.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62.emf"/><Relationship Id="rId2" Type="http://schemas.openxmlformats.org/officeDocument/2006/relationships/image" Target="../media/image63.wmf"/><Relationship Id="rId3" Type="http://schemas.openxmlformats.org/officeDocument/2006/relationships/image" Target="../media/image64.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8.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9.emf"/><Relationship Id="rId2" Type="http://schemas.openxmlformats.org/officeDocument/2006/relationships/image" Target="../media/image10.emf"/><Relationship Id="rId3" Type="http://schemas.openxmlformats.org/officeDocument/2006/relationships/image" Target="../media/image11.e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15.emf"/><Relationship Id="rId4" Type="http://schemas.openxmlformats.org/officeDocument/2006/relationships/image" Target="../media/image16.emf"/><Relationship Id="rId1" Type="http://schemas.openxmlformats.org/officeDocument/2006/relationships/image" Target="../media/image13.emf"/><Relationship Id="rId2" Type="http://schemas.openxmlformats.org/officeDocument/2006/relationships/image" Target="../media/image14.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7.png"/></Relationships>
</file>

<file path=ppt/drawings/_rels/vmlDrawing6.vml.rels><?xml version="1.0" encoding="UTF-8" standalone="yes"?>
<Relationships xmlns="http://schemas.openxmlformats.org/package/2006/relationships"><Relationship Id="rId1" Type="http://schemas.openxmlformats.org/officeDocument/2006/relationships/image" Target="../media/image34.emf"/><Relationship Id="rId2" Type="http://schemas.openxmlformats.org/officeDocument/2006/relationships/image" Target="../media/image35.emf"/><Relationship Id="rId3" Type="http://schemas.openxmlformats.org/officeDocument/2006/relationships/image" Target="../media/image36.e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47.emf"/><Relationship Id="rId4" Type="http://schemas.openxmlformats.org/officeDocument/2006/relationships/image" Target="../media/image48.emf"/><Relationship Id="rId5" Type="http://schemas.openxmlformats.org/officeDocument/2006/relationships/image" Target="../media/image49.emf"/><Relationship Id="rId1" Type="http://schemas.openxmlformats.org/officeDocument/2006/relationships/image" Target="../media/image45.emf"/><Relationship Id="rId2" Type="http://schemas.openxmlformats.org/officeDocument/2006/relationships/image" Target="../media/image46.e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52.emf"/><Relationship Id="rId4" Type="http://schemas.openxmlformats.org/officeDocument/2006/relationships/image" Target="../media/image53.emf"/><Relationship Id="rId5" Type="http://schemas.openxmlformats.org/officeDocument/2006/relationships/image" Target="../media/image54.emf"/><Relationship Id="rId6" Type="http://schemas.openxmlformats.org/officeDocument/2006/relationships/image" Target="../media/image55.emf"/><Relationship Id="rId1" Type="http://schemas.openxmlformats.org/officeDocument/2006/relationships/image" Target="../media/image50.emf"/><Relationship Id="rId2" Type="http://schemas.openxmlformats.org/officeDocument/2006/relationships/image" Target="../media/image51.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56.emf"/><Relationship Id="rId2" Type="http://schemas.openxmlformats.org/officeDocument/2006/relationships/image" Target="../media/image57.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2D03400-344B-7B48-B0FB-FC46C9D33292}" type="datetimeFigureOut">
              <a:rPr kumimoji="1" lang="zh-CN" altLang="en-US" smtClean="0"/>
              <a:pPr/>
              <a:t>16/8/31</a:t>
            </a:fld>
            <a:endParaRPr kumimoji="1"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zh-CN" altLang="en-US"/>
          </a:p>
        </p:txBody>
      </p:sp>
      <p:sp>
        <p:nvSpPr>
          <p:cNvPr id="5" name="幻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B86D346D-C046-3F45-8BCF-75CCF7CF80B6}" type="slidenum">
              <a:rPr kumimoji="1" lang="zh-CN" altLang="en-US" smtClean="0"/>
              <a:pPr/>
              <a:t>‹#›</a:t>
            </a:fld>
            <a:endParaRPr kumimoji="1" lang="zh-CN" altLang="en-US"/>
          </a:p>
        </p:txBody>
      </p:sp>
    </p:spTree>
    <p:extLst>
      <p:ext uri="{BB962C8B-B14F-4D97-AF65-F5344CB8AC3E}">
        <p14:creationId xmlns:p14="http://schemas.microsoft.com/office/powerpoint/2010/main" val="106748850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6299388-186B-644F-8919-B1867654233A}" type="datetimeFigureOut">
              <a:rPr kumimoji="1" lang="zh-CN" altLang="en-US" smtClean="0"/>
              <a:pPr/>
              <a:t>16/8/31</a:t>
            </a:fld>
            <a:endParaRPr kumimoji="1"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8070965-968F-7941-8538-27302354F6D4}" type="slidenum">
              <a:rPr kumimoji="1" lang="zh-CN" altLang="en-US" smtClean="0"/>
              <a:pPr/>
              <a:t>‹#›</a:t>
            </a:fld>
            <a:endParaRPr kumimoji="1" lang="zh-CN" altLang="en-US"/>
          </a:p>
        </p:txBody>
      </p:sp>
    </p:spTree>
    <p:extLst>
      <p:ext uri="{BB962C8B-B14F-4D97-AF65-F5344CB8AC3E}">
        <p14:creationId xmlns:p14="http://schemas.microsoft.com/office/powerpoint/2010/main" val="205840381"/>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lvl1pPr>
              <a:defRPr/>
            </a:lvl1pPr>
          </a:lstStyle>
          <a:p>
            <a:pPr>
              <a:defRPr/>
            </a:pPr>
            <a:fld id="{77BFC17C-8D42-F545-A91F-F8D8168473D8}" type="datetime1">
              <a:rPr lang="zh-CN" altLang="en-US" smtClean="0"/>
              <a:pPr>
                <a:defRPr/>
              </a:pPr>
              <a:t>16/8/31</a:t>
            </a:fld>
            <a:endParaRPr lang="zh-CN" altLang="en-US"/>
          </a:p>
        </p:txBody>
      </p:sp>
      <p:sp>
        <p:nvSpPr>
          <p:cNvPr id="5" name="页脚占位符 4"/>
          <p:cNvSpPr>
            <a:spLocks noGrp="1"/>
          </p:cNvSpPr>
          <p:nvPr>
            <p:ph type="ftr" sz="quarter" idx="11"/>
          </p:nvPr>
        </p:nvSpPr>
        <p:spPr/>
        <p:txBody>
          <a:bodyPr/>
          <a:lstStyle>
            <a:lvl1pPr>
              <a:defRPr/>
            </a:lvl1pPr>
          </a:lstStyle>
          <a:p>
            <a:pPr>
              <a:defRPr/>
            </a:pPr>
            <a:r>
              <a:rPr lang="zh-CN" altLang="en-US" smtClean="0"/>
              <a:t>数字图像处理</a:t>
            </a:r>
            <a:r>
              <a:rPr lang="en-US" altLang="zh-CN" smtClean="0"/>
              <a:t>-</a:t>
            </a:r>
            <a:r>
              <a:rPr lang="zh-CN" altLang="en-US" smtClean="0"/>
              <a:t>第</a:t>
            </a:r>
            <a:r>
              <a:rPr lang="en-US" altLang="zh-CN" smtClean="0"/>
              <a:t>2</a:t>
            </a:r>
            <a:r>
              <a:rPr lang="zh-CN" altLang="en-US" smtClean="0"/>
              <a:t>讲</a:t>
            </a: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8A8D53D2-7BF4-488D-870F-7C80B367CF12}" type="slidenum">
              <a:rPr lang="zh-CN" altLang="en-US"/>
              <a:pPr>
                <a:defRPr/>
              </a:pPr>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9A6FA71B-F066-D04C-B984-B8C3520A6B78}" type="datetime1">
              <a:rPr lang="zh-CN" altLang="en-US" smtClean="0"/>
              <a:pPr>
                <a:defRPr/>
              </a:pPr>
              <a:t>16/8/31</a:t>
            </a:fld>
            <a:endParaRPr lang="zh-CN" altLang="en-US"/>
          </a:p>
        </p:txBody>
      </p:sp>
      <p:sp>
        <p:nvSpPr>
          <p:cNvPr id="5" name="页脚占位符 4"/>
          <p:cNvSpPr>
            <a:spLocks noGrp="1"/>
          </p:cNvSpPr>
          <p:nvPr>
            <p:ph type="ftr" sz="quarter" idx="11"/>
          </p:nvPr>
        </p:nvSpPr>
        <p:spPr/>
        <p:txBody>
          <a:bodyPr/>
          <a:lstStyle>
            <a:lvl1pPr>
              <a:defRPr/>
            </a:lvl1pPr>
          </a:lstStyle>
          <a:p>
            <a:pPr>
              <a:defRPr/>
            </a:pPr>
            <a:r>
              <a:rPr lang="zh-CN" altLang="en-US" smtClean="0"/>
              <a:t>数字图像处理</a:t>
            </a:r>
            <a:r>
              <a:rPr lang="en-US" altLang="zh-CN" smtClean="0"/>
              <a:t>-</a:t>
            </a:r>
            <a:r>
              <a:rPr lang="zh-CN" altLang="en-US" smtClean="0"/>
              <a:t>第</a:t>
            </a:r>
            <a:r>
              <a:rPr lang="en-US" altLang="zh-CN" smtClean="0"/>
              <a:t>2</a:t>
            </a:r>
            <a:r>
              <a:rPr lang="zh-CN" altLang="en-US" smtClean="0"/>
              <a:t>讲</a:t>
            </a: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AD914DCC-78FB-460B-B1C0-C6368359B6B1}" type="slidenum">
              <a:rPr lang="zh-CN" altLang="en-US"/>
              <a:pPr>
                <a:defRPr/>
              </a:pPr>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B3378D0C-491D-A748-9047-7E26D49241CE}" type="datetime1">
              <a:rPr lang="zh-CN" altLang="en-US" smtClean="0"/>
              <a:pPr>
                <a:defRPr/>
              </a:pPr>
              <a:t>16/8/31</a:t>
            </a:fld>
            <a:endParaRPr lang="zh-CN" altLang="en-US"/>
          </a:p>
        </p:txBody>
      </p:sp>
      <p:sp>
        <p:nvSpPr>
          <p:cNvPr id="5" name="页脚占位符 4"/>
          <p:cNvSpPr>
            <a:spLocks noGrp="1"/>
          </p:cNvSpPr>
          <p:nvPr>
            <p:ph type="ftr" sz="quarter" idx="11"/>
          </p:nvPr>
        </p:nvSpPr>
        <p:spPr/>
        <p:txBody>
          <a:bodyPr/>
          <a:lstStyle>
            <a:lvl1pPr>
              <a:defRPr/>
            </a:lvl1pPr>
          </a:lstStyle>
          <a:p>
            <a:pPr>
              <a:defRPr/>
            </a:pPr>
            <a:r>
              <a:rPr lang="zh-CN" altLang="en-US" smtClean="0"/>
              <a:t>数字图像处理</a:t>
            </a:r>
            <a:r>
              <a:rPr lang="en-US" altLang="zh-CN" smtClean="0"/>
              <a:t>-</a:t>
            </a:r>
            <a:r>
              <a:rPr lang="zh-CN" altLang="en-US" smtClean="0"/>
              <a:t>第</a:t>
            </a:r>
            <a:r>
              <a:rPr lang="en-US" altLang="zh-CN" smtClean="0"/>
              <a:t>2</a:t>
            </a:r>
            <a:r>
              <a:rPr lang="zh-CN" altLang="en-US" smtClean="0"/>
              <a:t>讲</a:t>
            </a:r>
            <a:endParaRPr lang="zh-CN" altLang="en-US" dirty="0"/>
          </a:p>
        </p:txBody>
      </p:sp>
      <p:sp>
        <p:nvSpPr>
          <p:cNvPr id="6" name="灯片编号占位符 5"/>
          <p:cNvSpPr>
            <a:spLocks noGrp="1"/>
          </p:cNvSpPr>
          <p:nvPr>
            <p:ph type="sldNum" sz="quarter" idx="12"/>
          </p:nvPr>
        </p:nvSpPr>
        <p:spPr/>
        <p:txBody>
          <a:bodyPr/>
          <a:lstStyle>
            <a:lvl1pPr>
              <a:defRPr/>
            </a:lvl1pPr>
          </a:lstStyle>
          <a:p>
            <a:pPr>
              <a:defRPr/>
            </a:pPr>
            <a:fld id="{095ED9BD-5919-4530-B460-D7309234D418}" type="slidenum">
              <a:rPr lang="zh-CN" altLang="en-US"/>
              <a:pPr>
                <a:defRPr/>
              </a:pPr>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38155DF0-8E8C-6A44-91CD-F9FCF279BAB8}" type="datetime1">
              <a:rPr lang="zh-CN" altLang="en-US" smtClean="0"/>
              <a:pPr>
                <a:defRPr/>
              </a:pPr>
              <a:t>16/8/31</a:t>
            </a:fld>
            <a:endParaRPr lang="zh-CN" altLang="en-US"/>
          </a:p>
        </p:txBody>
      </p:sp>
      <p:sp>
        <p:nvSpPr>
          <p:cNvPr id="5" name="页脚占位符 4"/>
          <p:cNvSpPr>
            <a:spLocks noGrp="1"/>
          </p:cNvSpPr>
          <p:nvPr>
            <p:ph type="ftr" sz="quarter" idx="11"/>
          </p:nvPr>
        </p:nvSpPr>
        <p:spPr/>
        <p:txBody>
          <a:bodyPr/>
          <a:lstStyle>
            <a:lvl1pPr>
              <a:defRPr/>
            </a:lvl1pPr>
          </a:lstStyle>
          <a:p>
            <a:pPr>
              <a:defRPr/>
            </a:pPr>
            <a:r>
              <a:rPr lang="zh-CN" altLang="en-US" smtClean="0"/>
              <a:t>数字图像处理</a:t>
            </a:r>
            <a:r>
              <a:rPr lang="en-US" altLang="zh-CN" smtClean="0"/>
              <a:t>-</a:t>
            </a:r>
            <a:r>
              <a:rPr lang="zh-CN" altLang="en-US" smtClean="0"/>
              <a:t>第</a:t>
            </a:r>
            <a:r>
              <a:rPr lang="en-US" altLang="zh-CN" smtClean="0"/>
              <a:t>2</a:t>
            </a:r>
            <a:r>
              <a:rPr lang="zh-CN" altLang="en-US" smtClean="0"/>
              <a:t>讲</a:t>
            </a: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A3CB10BE-3BDA-4653-8168-CCA7A6ACD1D5}" type="slidenum">
              <a:rPr lang="zh-CN" altLang="en-US"/>
              <a:pPr>
                <a:defRPr/>
              </a:pPr>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lvl1pPr>
              <a:defRPr/>
            </a:lvl1pPr>
          </a:lstStyle>
          <a:p>
            <a:pPr>
              <a:defRPr/>
            </a:pPr>
            <a:fld id="{ABACC178-4E1A-9A41-A463-6C4BC85E050E}" type="datetime1">
              <a:rPr lang="zh-CN" altLang="en-US" smtClean="0"/>
              <a:pPr>
                <a:defRPr/>
              </a:pPr>
              <a:t>16/8/31</a:t>
            </a:fld>
            <a:endParaRPr lang="zh-CN" altLang="en-US"/>
          </a:p>
        </p:txBody>
      </p:sp>
      <p:sp>
        <p:nvSpPr>
          <p:cNvPr id="5" name="页脚占位符 4"/>
          <p:cNvSpPr>
            <a:spLocks noGrp="1"/>
          </p:cNvSpPr>
          <p:nvPr>
            <p:ph type="ftr" sz="quarter" idx="11"/>
          </p:nvPr>
        </p:nvSpPr>
        <p:spPr/>
        <p:txBody>
          <a:bodyPr/>
          <a:lstStyle>
            <a:lvl1pPr>
              <a:defRPr/>
            </a:lvl1pPr>
          </a:lstStyle>
          <a:p>
            <a:pPr>
              <a:defRPr/>
            </a:pPr>
            <a:r>
              <a:rPr lang="zh-CN" altLang="en-US" smtClean="0"/>
              <a:t>数字图像处理</a:t>
            </a:r>
            <a:r>
              <a:rPr lang="en-US" altLang="zh-CN" smtClean="0"/>
              <a:t>-</a:t>
            </a:r>
            <a:r>
              <a:rPr lang="zh-CN" altLang="en-US" smtClean="0"/>
              <a:t>第</a:t>
            </a:r>
            <a:r>
              <a:rPr lang="en-US" altLang="zh-CN" smtClean="0"/>
              <a:t>2</a:t>
            </a:r>
            <a:r>
              <a:rPr lang="zh-CN" altLang="en-US" smtClean="0"/>
              <a:t>讲</a:t>
            </a: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E1A94F99-9BF0-4AAC-A737-AEF972DC5DA5}" type="slidenum">
              <a:rPr lang="zh-CN" altLang="en-US"/>
              <a:pPr>
                <a:defRPr/>
              </a:pPr>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3"/>
          <p:cNvSpPr>
            <a:spLocks noGrp="1"/>
          </p:cNvSpPr>
          <p:nvPr>
            <p:ph type="dt" sz="half" idx="10"/>
          </p:nvPr>
        </p:nvSpPr>
        <p:spPr/>
        <p:txBody>
          <a:bodyPr/>
          <a:lstStyle>
            <a:lvl1pPr>
              <a:defRPr/>
            </a:lvl1pPr>
          </a:lstStyle>
          <a:p>
            <a:pPr>
              <a:defRPr/>
            </a:pPr>
            <a:fld id="{EC560CA0-9FB3-1F43-B5C8-19CCC3345727}" type="datetime1">
              <a:rPr lang="zh-CN" altLang="en-US" smtClean="0"/>
              <a:pPr>
                <a:defRPr/>
              </a:pPr>
              <a:t>16/8/31</a:t>
            </a:fld>
            <a:endParaRPr lang="zh-CN" altLang="en-US"/>
          </a:p>
        </p:txBody>
      </p:sp>
      <p:sp>
        <p:nvSpPr>
          <p:cNvPr id="6" name="页脚占位符 4"/>
          <p:cNvSpPr>
            <a:spLocks noGrp="1"/>
          </p:cNvSpPr>
          <p:nvPr>
            <p:ph type="ftr" sz="quarter" idx="11"/>
          </p:nvPr>
        </p:nvSpPr>
        <p:spPr/>
        <p:txBody>
          <a:bodyPr/>
          <a:lstStyle>
            <a:lvl1pPr>
              <a:defRPr/>
            </a:lvl1pPr>
          </a:lstStyle>
          <a:p>
            <a:pPr>
              <a:defRPr/>
            </a:pPr>
            <a:r>
              <a:rPr lang="zh-CN" altLang="en-US" smtClean="0"/>
              <a:t>数字图像处理</a:t>
            </a:r>
            <a:r>
              <a:rPr lang="en-US" altLang="zh-CN" smtClean="0"/>
              <a:t>-</a:t>
            </a:r>
            <a:r>
              <a:rPr lang="zh-CN" altLang="en-US" smtClean="0"/>
              <a:t>第</a:t>
            </a:r>
            <a:r>
              <a:rPr lang="en-US" altLang="zh-CN" smtClean="0"/>
              <a:t>2</a:t>
            </a:r>
            <a:r>
              <a:rPr lang="zh-CN" altLang="en-US" smtClean="0"/>
              <a:t>讲</a:t>
            </a: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9404ABB0-2B1D-4CA0-BC00-4A80F7F019D0}" type="slidenum">
              <a:rPr lang="zh-CN" altLang="en-US"/>
              <a:pPr>
                <a:defRPr/>
              </a:pPr>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3"/>
          <p:cNvSpPr>
            <a:spLocks noGrp="1"/>
          </p:cNvSpPr>
          <p:nvPr>
            <p:ph type="dt" sz="half" idx="10"/>
          </p:nvPr>
        </p:nvSpPr>
        <p:spPr/>
        <p:txBody>
          <a:bodyPr/>
          <a:lstStyle>
            <a:lvl1pPr>
              <a:defRPr/>
            </a:lvl1pPr>
          </a:lstStyle>
          <a:p>
            <a:pPr>
              <a:defRPr/>
            </a:pPr>
            <a:fld id="{D170C447-2670-F54D-9E45-A6A7C03CD3B0}" type="datetime1">
              <a:rPr lang="zh-CN" altLang="en-US" smtClean="0"/>
              <a:pPr>
                <a:defRPr/>
              </a:pPr>
              <a:t>16/8/31</a:t>
            </a:fld>
            <a:endParaRPr lang="zh-CN" altLang="en-US"/>
          </a:p>
        </p:txBody>
      </p:sp>
      <p:sp>
        <p:nvSpPr>
          <p:cNvPr id="8" name="页脚占位符 4"/>
          <p:cNvSpPr>
            <a:spLocks noGrp="1"/>
          </p:cNvSpPr>
          <p:nvPr>
            <p:ph type="ftr" sz="quarter" idx="11"/>
          </p:nvPr>
        </p:nvSpPr>
        <p:spPr/>
        <p:txBody>
          <a:bodyPr/>
          <a:lstStyle>
            <a:lvl1pPr>
              <a:defRPr/>
            </a:lvl1pPr>
          </a:lstStyle>
          <a:p>
            <a:pPr>
              <a:defRPr/>
            </a:pPr>
            <a:r>
              <a:rPr lang="zh-CN" altLang="en-US" smtClean="0"/>
              <a:t>数字图像处理</a:t>
            </a:r>
            <a:r>
              <a:rPr lang="en-US" altLang="zh-CN" smtClean="0"/>
              <a:t>-</a:t>
            </a:r>
            <a:r>
              <a:rPr lang="zh-CN" altLang="en-US" smtClean="0"/>
              <a:t>第</a:t>
            </a:r>
            <a:r>
              <a:rPr lang="en-US" altLang="zh-CN" smtClean="0"/>
              <a:t>2</a:t>
            </a:r>
            <a:r>
              <a:rPr lang="zh-CN" altLang="en-US" smtClean="0"/>
              <a:t>讲</a:t>
            </a:r>
            <a:endParaRPr lang="zh-CN" altLang="en-US"/>
          </a:p>
        </p:txBody>
      </p:sp>
      <p:sp>
        <p:nvSpPr>
          <p:cNvPr id="9" name="灯片编号占位符 5"/>
          <p:cNvSpPr>
            <a:spLocks noGrp="1"/>
          </p:cNvSpPr>
          <p:nvPr>
            <p:ph type="sldNum" sz="quarter" idx="12"/>
          </p:nvPr>
        </p:nvSpPr>
        <p:spPr/>
        <p:txBody>
          <a:bodyPr/>
          <a:lstStyle>
            <a:lvl1pPr>
              <a:defRPr/>
            </a:lvl1pPr>
          </a:lstStyle>
          <a:p>
            <a:pPr>
              <a:defRPr/>
            </a:pPr>
            <a:fld id="{B8ABDA34-23F0-434E-B704-1C673B17CEA3}" type="slidenum">
              <a:rPr lang="zh-CN" altLang="en-US"/>
              <a:pPr>
                <a:defRPr/>
              </a:pPr>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3"/>
          <p:cNvSpPr>
            <a:spLocks noGrp="1"/>
          </p:cNvSpPr>
          <p:nvPr>
            <p:ph type="dt" sz="half" idx="10"/>
          </p:nvPr>
        </p:nvSpPr>
        <p:spPr/>
        <p:txBody>
          <a:bodyPr/>
          <a:lstStyle>
            <a:lvl1pPr>
              <a:defRPr/>
            </a:lvl1pPr>
          </a:lstStyle>
          <a:p>
            <a:pPr>
              <a:defRPr/>
            </a:pPr>
            <a:fld id="{29F9909D-B63B-D644-99EF-60265B47689B}" type="datetime1">
              <a:rPr lang="zh-CN" altLang="en-US" smtClean="0"/>
              <a:pPr>
                <a:defRPr/>
              </a:pPr>
              <a:t>16/8/31</a:t>
            </a:fld>
            <a:endParaRPr lang="zh-CN" altLang="en-US"/>
          </a:p>
        </p:txBody>
      </p:sp>
      <p:sp>
        <p:nvSpPr>
          <p:cNvPr id="4" name="页脚占位符 4"/>
          <p:cNvSpPr>
            <a:spLocks noGrp="1"/>
          </p:cNvSpPr>
          <p:nvPr>
            <p:ph type="ftr" sz="quarter" idx="11"/>
          </p:nvPr>
        </p:nvSpPr>
        <p:spPr/>
        <p:txBody>
          <a:bodyPr/>
          <a:lstStyle>
            <a:lvl1pPr>
              <a:defRPr/>
            </a:lvl1pPr>
          </a:lstStyle>
          <a:p>
            <a:pPr>
              <a:defRPr/>
            </a:pPr>
            <a:r>
              <a:rPr lang="zh-CN" altLang="en-US" smtClean="0"/>
              <a:t>数字图像处理</a:t>
            </a:r>
            <a:r>
              <a:rPr lang="en-US" altLang="zh-CN" smtClean="0"/>
              <a:t>-</a:t>
            </a:r>
            <a:r>
              <a:rPr lang="zh-CN" altLang="en-US" smtClean="0"/>
              <a:t>第</a:t>
            </a:r>
            <a:r>
              <a:rPr lang="en-US" altLang="zh-CN" smtClean="0"/>
              <a:t>2</a:t>
            </a:r>
            <a:r>
              <a:rPr lang="zh-CN" altLang="en-US" smtClean="0"/>
              <a:t>讲</a:t>
            </a:r>
            <a:endParaRPr lang="zh-CN" altLang="en-US" dirty="0"/>
          </a:p>
        </p:txBody>
      </p:sp>
      <p:sp>
        <p:nvSpPr>
          <p:cNvPr id="5" name="灯片编号占位符 5"/>
          <p:cNvSpPr>
            <a:spLocks noGrp="1"/>
          </p:cNvSpPr>
          <p:nvPr>
            <p:ph type="sldNum" sz="quarter" idx="12"/>
          </p:nvPr>
        </p:nvSpPr>
        <p:spPr/>
        <p:txBody>
          <a:bodyPr/>
          <a:lstStyle>
            <a:lvl1pPr>
              <a:defRPr/>
            </a:lvl1pPr>
          </a:lstStyle>
          <a:p>
            <a:pPr>
              <a:defRPr/>
            </a:pPr>
            <a:fld id="{C31C9F3F-9D79-4DB1-BD1C-E00DF3FE34D6}" type="slidenum">
              <a:rPr lang="zh-CN" altLang="en-US"/>
              <a:pPr>
                <a:defRPr/>
              </a:pPr>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fld id="{2F035BD5-C120-444B-913C-33AC92DBA753}" type="datetime1">
              <a:rPr lang="zh-CN" altLang="en-US" smtClean="0"/>
              <a:pPr>
                <a:defRPr/>
              </a:pPr>
              <a:t>16/8/31</a:t>
            </a:fld>
            <a:endParaRPr lang="zh-CN" altLang="en-US"/>
          </a:p>
        </p:txBody>
      </p:sp>
      <p:sp>
        <p:nvSpPr>
          <p:cNvPr id="3" name="页脚占位符 4"/>
          <p:cNvSpPr>
            <a:spLocks noGrp="1"/>
          </p:cNvSpPr>
          <p:nvPr>
            <p:ph type="ftr" sz="quarter" idx="11"/>
          </p:nvPr>
        </p:nvSpPr>
        <p:spPr/>
        <p:txBody>
          <a:bodyPr/>
          <a:lstStyle>
            <a:lvl1pPr>
              <a:defRPr/>
            </a:lvl1pPr>
          </a:lstStyle>
          <a:p>
            <a:pPr>
              <a:defRPr/>
            </a:pPr>
            <a:r>
              <a:rPr lang="zh-CN" altLang="en-US" smtClean="0"/>
              <a:t>数字图像处理</a:t>
            </a:r>
            <a:r>
              <a:rPr lang="en-US" altLang="zh-CN" smtClean="0"/>
              <a:t>-</a:t>
            </a:r>
            <a:r>
              <a:rPr lang="zh-CN" altLang="en-US" smtClean="0"/>
              <a:t>第</a:t>
            </a:r>
            <a:r>
              <a:rPr lang="en-US" altLang="zh-CN" smtClean="0"/>
              <a:t>2</a:t>
            </a:r>
            <a:r>
              <a:rPr lang="zh-CN" altLang="en-US" smtClean="0"/>
              <a:t>讲</a:t>
            </a:r>
            <a:endParaRPr lang="zh-CN" altLang="en-US"/>
          </a:p>
        </p:txBody>
      </p:sp>
      <p:sp>
        <p:nvSpPr>
          <p:cNvPr id="4" name="灯片编号占位符 5"/>
          <p:cNvSpPr>
            <a:spLocks noGrp="1"/>
          </p:cNvSpPr>
          <p:nvPr>
            <p:ph type="sldNum" sz="quarter" idx="12"/>
          </p:nvPr>
        </p:nvSpPr>
        <p:spPr/>
        <p:txBody>
          <a:bodyPr/>
          <a:lstStyle>
            <a:lvl1pPr>
              <a:defRPr/>
            </a:lvl1pPr>
          </a:lstStyle>
          <a:p>
            <a:pPr>
              <a:defRPr/>
            </a:pPr>
            <a:fld id="{3AEE19B0-8EEA-42B8-93F2-7F04AB43969F}" type="slidenum">
              <a:rPr lang="zh-CN" altLang="en-US"/>
              <a:pPr>
                <a:defRPr/>
              </a:pPr>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3"/>
          <p:cNvSpPr>
            <a:spLocks noGrp="1"/>
          </p:cNvSpPr>
          <p:nvPr>
            <p:ph type="dt" sz="half" idx="10"/>
          </p:nvPr>
        </p:nvSpPr>
        <p:spPr/>
        <p:txBody>
          <a:bodyPr/>
          <a:lstStyle>
            <a:lvl1pPr>
              <a:defRPr/>
            </a:lvl1pPr>
          </a:lstStyle>
          <a:p>
            <a:pPr>
              <a:defRPr/>
            </a:pPr>
            <a:fld id="{2E9BBEA4-8BFD-764D-81D8-ECFF3CED70B3}" type="datetime1">
              <a:rPr lang="zh-CN" altLang="en-US" smtClean="0"/>
              <a:pPr>
                <a:defRPr/>
              </a:pPr>
              <a:t>16/8/31</a:t>
            </a:fld>
            <a:endParaRPr lang="zh-CN" altLang="en-US"/>
          </a:p>
        </p:txBody>
      </p:sp>
      <p:sp>
        <p:nvSpPr>
          <p:cNvPr id="6" name="页脚占位符 4"/>
          <p:cNvSpPr>
            <a:spLocks noGrp="1"/>
          </p:cNvSpPr>
          <p:nvPr>
            <p:ph type="ftr" sz="quarter" idx="11"/>
          </p:nvPr>
        </p:nvSpPr>
        <p:spPr/>
        <p:txBody>
          <a:bodyPr/>
          <a:lstStyle>
            <a:lvl1pPr>
              <a:defRPr/>
            </a:lvl1pPr>
          </a:lstStyle>
          <a:p>
            <a:pPr>
              <a:defRPr/>
            </a:pPr>
            <a:r>
              <a:rPr lang="zh-CN" altLang="en-US" smtClean="0"/>
              <a:t>数字图像处理</a:t>
            </a:r>
            <a:r>
              <a:rPr lang="en-US" altLang="zh-CN" smtClean="0"/>
              <a:t>-</a:t>
            </a:r>
            <a:r>
              <a:rPr lang="zh-CN" altLang="en-US" smtClean="0"/>
              <a:t>第</a:t>
            </a:r>
            <a:r>
              <a:rPr lang="en-US" altLang="zh-CN" smtClean="0"/>
              <a:t>2</a:t>
            </a:r>
            <a:r>
              <a:rPr lang="zh-CN" altLang="en-US" smtClean="0"/>
              <a:t>讲</a:t>
            </a: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9FBC6F68-807F-4B5F-AAED-4A2BC6F3159C}" type="slidenum">
              <a:rPr lang="zh-CN" altLang="en-US"/>
              <a:pPr>
                <a:defRPr/>
              </a:pPr>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3"/>
          <p:cNvSpPr>
            <a:spLocks noGrp="1"/>
          </p:cNvSpPr>
          <p:nvPr>
            <p:ph type="dt" sz="half" idx="10"/>
          </p:nvPr>
        </p:nvSpPr>
        <p:spPr/>
        <p:txBody>
          <a:bodyPr/>
          <a:lstStyle>
            <a:lvl1pPr>
              <a:defRPr/>
            </a:lvl1pPr>
          </a:lstStyle>
          <a:p>
            <a:pPr>
              <a:defRPr/>
            </a:pPr>
            <a:fld id="{6BA6CEF2-E2D9-7D42-AED4-9AEF334C254E}" type="datetime1">
              <a:rPr lang="zh-CN" altLang="en-US" smtClean="0"/>
              <a:pPr>
                <a:defRPr/>
              </a:pPr>
              <a:t>16/8/31</a:t>
            </a:fld>
            <a:endParaRPr lang="zh-CN" altLang="en-US"/>
          </a:p>
        </p:txBody>
      </p:sp>
      <p:sp>
        <p:nvSpPr>
          <p:cNvPr id="6" name="页脚占位符 4"/>
          <p:cNvSpPr>
            <a:spLocks noGrp="1"/>
          </p:cNvSpPr>
          <p:nvPr>
            <p:ph type="ftr" sz="quarter" idx="11"/>
          </p:nvPr>
        </p:nvSpPr>
        <p:spPr/>
        <p:txBody>
          <a:bodyPr/>
          <a:lstStyle>
            <a:lvl1pPr>
              <a:defRPr/>
            </a:lvl1pPr>
          </a:lstStyle>
          <a:p>
            <a:pPr>
              <a:defRPr/>
            </a:pPr>
            <a:r>
              <a:rPr lang="zh-CN" altLang="en-US" smtClean="0"/>
              <a:t>数字图像处理</a:t>
            </a:r>
            <a:r>
              <a:rPr lang="en-US" altLang="zh-CN" smtClean="0"/>
              <a:t>-</a:t>
            </a:r>
            <a:r>
              <a:rPr lang="zh-CN" altLang="en-US" smtClean="0"/>
              <a:t>第</a:t>
            </a:r>
            <a:r>
              <a:rPr lang="en-US" altLang="zh-CN" smtClean="0"/>
              <a:t>2</a:t>
            </a:r>
            <a:r>
              <a:rPr lang="zh-CN" altLang="en-US" smtClean="0"/>
              <a:t>讲</a:t>
            </a: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9370A0A3-3B05-4EBD-8AD5-C3EDC3B8E9F1}" type="slidenum">
              <a:rPr lang="zh-CN" altLang="en-US"/>
              <a:pPr>
                <a:defRPr/>
              </a:pPr>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027" name="文本占位符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ea typeface="+mn-ea"/>
              </a:defRPr>
            </a:lvl1pPr>
          </a:lstStyle>
          <a:p>
            <a:pPr>
              <a:defRPr/>
            </a:pPr>
            <a:fld id="{A2DB3D5F-D690-0E47-88C6-168D87320750}" type="datetime1">
              <a:rPr lang="zh-CN" altLang="en-US" smtClean="0"/>
              <a:pPr>
                <a:defRPr/>
              </a:pPr>
              <a:t>16/8/31</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ea typeface="+mn-ea"/>
              </a:defRPr>
            </a:lvl1pPr>
          </a:lstStyle>
          <a:p>
            <a:pPr>
              <a:defRPr/>
            </a:pPr>
            <a:r>
              <a:rPr lang="zh-CN" altLang="en-US" smtClean="0"/>
              <a:t>数字图像处理</a:t>
            </a:r>
            <a:r>
              <a:rPr lang="en-US" altLang="zh-CN" smtClean="0"/>
              <a:t>-</a:t>
            </a:r>
            <a:r>
              <a:rPr lang="zh-CN" altLang="en-US" smtClean="0"/>
              <a:t>第</a:t>
            </a:r>
            <a:r>
              <a:rPr lang="en-US" altLang="zh-CN" smtClean="0"/>
              <a:t>2</a:t>
            </a:r>
            <a:r>
              <a:rPr lang="zh-CN" altLang="en-US" smtClean="0"/>
              <a:t>讲</a:t>
            </a:r>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a:solidFill>
                  <a:schemeClr val="tx1">
                    <a:tint val="75000"/>
                  </a:schemeClr>
                </a:solidFill>
                <a:latin typeface="+mn-lt"/>
                <a:ea typeface="+mn-ea"/>
              </a:defRPr>
            </a:lvl1pPr>
          </a:lstStyle>
          <a:p>
            <a:pPr>
              <a:defRPr/>
            </a:pPr>
            <a:fld id="{E87CC54A-62B9-4E73-B71E-38F420E91868}"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ea typeface="宋体" charset="-122"/>
        </a:defRPr>
      </a:lvl2pPr>
      <a:lvl3pPr algn="ctr" rtl="0" eaLnBrk="0" fontAlgn="base" hangingPunct="0">
        <a:spcBef>
          <a:spcPct val="0"/>
        </a:spcBef>
        <a:spcAft>
          <a:spcPct val="0"/>
        </a:spcAft>
        <a:defRPr sz="4400">
          <a:solidFill>
            <a:schemeClr val="tx1"/>
          </a:solidFill>
          <a:latin typeface="Calibri" pitchFamily="34" charset="0"/>
          <a:ea typeface="宋体" charset="-122"/>
        </a:defRPr>
      </a:lvl3pPr>
      <a:lvl4pPr algn="ctr" rtl="0" eaLnBrk="0" fontAlgn="base" hangingPunct="0">
        <a:spcBef>
          <a:spcPct val="0"/>
        </a:spcBef>
        <a:spcAft>
          <a:spcPct val="0"/>
        </a:spcAft>
        <a:defRPr sz="4400">
          <a:solidFill>
            <a:schemeClr val="tx1"/>
          </a:solidFill>
          <a:latin typeface="Calibri" pitchFamily="34" charset="0"/>
          <a:ea typeface="宋体" charset="-122"/>
        </a:defRPr>
      </a:lvl4pPr>
      <a:lvl5pPr algn="ctr" rtl="0" eaLnBrk="0" fontAlgn="base" hangingPunct="0">
        <a:spcBef>
          <a:spcPct val="0"/>
        </a:spcBef>
        <a:spcAft>
          <a:spcPct val="0"/>
        </a:spcAft>
        <a:defRPr sz="4400">
          <a:solidFill>
            <a:schemeClr val="tx1"/>
          </a:solidFill>
          <a:latin typeface="Calibri" pitchFamily="34" charset="0"/>
          <a:ea typeface="宋体" charset="-122"/>
        </a:defRPr>
      </a:lvl5pPr>
      <a:lvl6pPr marL="457200" algn="ctr" rtl="0" fontAlgn="base">
        <a:spcBef>
          <a:spcPct val="0"/>
        </a:spcBef>
        <a:spcAft>
          <a:spcPct val="0"/>
        </a:spcAft>
        <a:defRPr sz="4400">
          <a:solidFill>
            <a:schemeClr val="tx1"/>
          </a:solidFill>
          <a:latin typeface="Calibri" pitchFamily="34" charset="0"/>
          <a:ea typeface="宋体" charset="-122"/>
        </a:defRPr>
      </a:lvl6pPr>
      <a:lvl7pPr marL="914400" algn="ctr" rtl="0" fontAlgn="base">
        <a:spcBef>
          <a:spcPct val="0"/>
        </a:spcBef>
        <a:spcAft>
          <a:spcPct val="0"/>
        </a:spcAft>
        <a:defRPr sz="4400">
          <a:solidFill>
            <a:schemeClr val="tx1"/>
          </a:solidFill>
          <a:latin typeface="Calibri" pitchFamily="34" charset="0"/>
          <a:ea typeface="宋体" charset="-122"/>
        </a:defRPr>
      </a:lvl7pPr>
      <a:lvl8pPr marL="1371600" algn="ctr" rtl="0" fontAlgn="base">
        <a:spcBef>
          <a:spcPct val="0"/>
        </a:spcBef>
        <a:spcAft>
          <a:spcPct val="0"/>
        </a:spcAft>
        <a:defRPr sz="4400">
          <a:solidFill>
            <a:schemeClr val="tx1"/>
          </a:solidFill>
          <a:latin typeface="Calibri" pitchFamily="34" charset="0"/>
          <a:ea typeface="宋体" charset="-122"/>
        </a:defRPr>
      </a:lvl8pPr>
      <a:lvl9pPr marL="1828800" algn="ctr" rtl="0" fontAlgn="base">
        <a:spcBef>
          <a:spcPct val="0"/>
        </a:spcBef>
        <a:spcAft>
          <a:spcPct val="0"/>
        </a:spcAft>
        <a:defRPr sz="4400">
          <a:solidFill>
            <a:schemeClr val="tx1"/>
          </a:solidFill>
          <a:latin typeface="Calibri" pitchFamily="34" charset="0"/>
          <a:ea typeface="宋体" charset="-122"/>
        </a:defRPr>
      </a:lvl9pPr>
    </p:titleStyle>
    <p:bodyStyle>
      <a:lvl1pPr marL="342900" indent="-342900" algn="l" rtl="0" eaLnBrk="0" fontAlgn="base" hangingPunct="0">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jpeg"/></Relationships>
</file>

<file path=ppt/slides/_rels/slide11.xml.rels><?xml version="1.0" encoding="UTF-8" standalone="yes"?>
<Relationships xmlns="http://schemas.openxmlformats.org/package/2006/relationships"><Relationship Id="rId3" Type="http://schemas.openxmlformats.org/officeDocument/2006/relationships/image" Target="../media/image3.jpeg"/><Relationship Id="rId4" Type="http://schemas.openxmlformats.org/officeDocument/2006/relationships/image" Target="../media/image18.png"/><Relationship Id="rId5" Type="http://schemas.openxmlformats.org/officeDocument/2006/relationships/image" Target="../media/image19.png"/><Relationship Id="rId6" Type="http://schemas.openxmlformats.org/officeDocument/2006/relationships/oleObject" Target="../embeddings/oleObject12.bin"/><Relationship Id="rId7" Type="http://schemas.openxmlformats.org/officeDocument/2006/relationships/image" Target="../media/image17.png"/><Relationship Id="rId8" Type="http://schemas.openxmlformats.org/officeDocument/2006/relationships/image" Target="../media/image20.png"/><Relationship Id="rId1" Type="http://schemas.openxmlformats.org/officeDocument/2006/relationships/vmlDrawing" Target="../drawings/vmlDrawing5.vml"/><Relationship Id="rId2"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jpeg"/><Relationship Id="rId3" Type="http://schemas.openxmlformats.org/officeDocument/2006/relationships/image" Target="../media/image2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jpeg"/><Relationship Id="rId3" Type="http://schemas.openxmlformats.org/officeDocument/2006/relationships/image" Target="../media/image22.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jpeg"/><Relationship Id="rId3" Type="http://schemas.openxmlformats.org/officeDocument/2006/relationships/image" Target="../media/image2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jpeg"/><Relationship Id="rId3" Type="http://schemas.openxmlformats.org/officeDocument/2006/relationships/image" Target="../media/image2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jpeg"/><Relationship Id="rId3" Type="http://schemas.openxmlformats.org/officeDocument/2006/relationships/image" Target="../media/image2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jpeg"/><Relationship Id="rId3" Type="http://schemas.openxmlformats.org/officeDocument/2006/relationships/image" Target="../media/image2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jpeg"/><Relationship Id="rId3" Type="http://schemas.openxmlformats.org/officeDocument/2006/relationships/image" Target="../media/image2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jpeg"/><Relationship Id="rId3" Type="http://schemas.openxmlformats.org/officeDocument/2006/relationships/image" Target="../media/image28.png"/></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0.png"/><Relationship Id="rId1" Type="http://schemas.openxmlformats.org/officeDocument/2006/relationships/slideLayout" Target="../slideLayouts/slideLayout2.xml"/><Relationship Id="rId2" Type="http://schemas.openxmlformats.org/officeDocument/2006/relationships/image" Target="../media/image3.jpeg"/></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2.png"/><Relationship Id="rId1" Type="http://schemas.openxmlformats.org/officeDocument/2006/relationships/slideLayout" Target="../slideLayouts/slideLayout2.xml"/><Relationship Id="rId2" Type="http://schemas.openxmlformats.org/officeDocument/2006/relationships/image" Target="../media/image3.jpe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jpeg"/><Relationship Id="rId3" Type="http://schemas.openxmlformats.org/officeDocument/2006/relationships/image" Target="../media/image33.emf"/></Relationships>
</file>

<file path=ppt/slides/_rels/slide24.xml.rels><?xml version="1.0" encoding="UTF-8" standalone="yes"?>
<Relationships xmlns="http://schemas.openxmlformats.org/package/2006/relationships"><Relationship Id="rId3" Type="http://schemas.openxmlformats.org/officeDocument/2006/relationships/image" Target="../media/image3.jpeg"/><Relationship Id="rId4" Type="http://schemas.openxmlformats.org/officeDocument/2006/relationships/oleObject" Target="../embeddings/oleObject13.bin"/><Relationship Id="rId5" Type="http://schemas.openxmlformats.org/officeDocument/2006/relationships/image" Target="../media/image34.emf"/><Relationship Id="rId6" Type="http://schemas.openxmlformats.org/officeDocument/2006/relationships/oleObject" Target="../embeddings/oleObject14.bin"/><Relationship Id="rId7" Type="http://schemas.openxmlformats.org/officeDocument/2006/relationships/image" Target="../media/image35.emf"/><Relationship Id="rId8" Type="http://schemas.openxmlformats.org/officeDocument/2006/relationships/oleObject" Target="../embeddings/oleObject15.bin"/><Relationship Id="rId9" Type="http://schemas.openxmlformats.org/officeDocument/2006/relationships/image" Target="../media/image36.emf"/><Relationship Id="rId1" Type="http://schemas.openxmlformats.org/officeDocument/2006/relationships/vmlDrawing" Target="../drawings/vmlDrawing6.vml"/><Relationship Id="rId2"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jpeg"/><Relationship Id="rId3" Type="http://schemas.openxmlformats.org/officeDocument/2006/relationships/image" Target="../media/image37.em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jpeg"/></Relationships>
</file>

<file path=ppt/slides/_rels/slide27.xml.rels><?xml version="1.0" encoding="UTF-8" standalone="yes"?>
<Relationships xmlns="http://schemas.openxmlformats.org/package/2006/relationships"><Relationship Id="rId3" Type="http://schemas.openxmlformats.org/officeDocument/2006/relationships/image" Target="../media/image38.wmf"/><Relationship Id="rId4" Type="http://schemas.openxmlformats.org/officeDocument/2006/relationships/image" Target="../media/image39.wmf"/><Relationship Id="rId5" Type="http://schemas.openxmlformats.org/officeDocument/2006/relationships/image" Target="../media/image40.png"/><Relationship Id="rId1" Type="http://schemas.openxmlformats.org/officeDocument/2006/relationships/slideLayout" Target="../slideLayouts/slideLayout2.xml"/><Relationship Id="rId2" Type="http://schemas.openxmlformats.org/officeDocument/2006/relationships/image" Target="../media/image3.jpe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jpeg"/></Relationships>
</file>

<file path=ppt/slides/_rels/slide29.xml.rels><?xml version="1.0" encoding="UTF-8" standalone="yes"?>
<Relationships xmlns="http://schemas.openxmlformats.org/package/2006/relationships"><Relationship Id="rId3" Type="http://schemas.openxmlformats.org/officeDocument/2006/relationships/image" Target="../media/image41.png"/><Relationship Id="rId4" Type="http://schemas.openxmlformats.org/officeDocument/2006/relationships/image" Target="../media/image42.png"/><Relationship Id="rId5" Type="http://schemas.openxmlformats.org/officeDocument/2006/relationships/image" Target="../media/image43.png"/><Relationship Id="rId6" Type="http://schemas.openxmlformats.org/officeDocument/2006/relationships/image" Target="../media/image44.png"/><Relationship Id="rId1" Type="http://schemas.openxmlformats.org/officeDocument/2006/relationships/slideLayout" Target="../slideLayouts/slideLayout2.xml"/><Relationship Id="rId2" Type="http://schemas.openxmlformats.org/officeDocument/2006/relationships/image" Target="../media/image3.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jpeg"/></Relationships>
</file>

<file path=ppt/slides/_rels/slide30.xml.rels><?xml version="1.0" encoding="UTF-8" standalone="yes"?>
<Relationships xmlns="http://schemas.openxmlformats.org/package/2006/relationships"><Relationship Id="rId11" Type="http://schemas.openxmlformats.org/officeDocument/2006/relationships/image" Target="../media/image48.emf"/><Relationship Id="rId12" Type="http://schemas.openxmlformats.org/officeDocument/2006/relationships/oleObject" Target="../embeddings/oleObject20.bin"/><Relationship Id="rId13" Type="http://schemas.openxmlformats.org/officeDocument/2006/relationships/image" Target="../media/image49.emf"/><Relationship Id="rId1" Type="http://schemas.openxmlformats.org/officeDocument/2006/relationships/vmlDrawing" Target="../drawings/vmlDrawing7.vml"/><Relationship Id="rId2" Type="http://schemas.openxmlformats.org/officeDocument/2006/relationships/slideLayout" Target="../slideLayouts/slideLayout2.xml"/><Relationship Id="rId3" Type="http://schemas.openxmlformats.org/officeDocument/2006/relationships/image" Target="../media/image3.jpeg"/><Relationship Id="rId4" Type="http://schemas.openxmlformats.org/officeDocument/2006/relationships/oleObject" Target="../embeddings/oleObject16.bin"/><Relationship Id="rId5" Type="http://schemas.openxmlformats.org/officeDocument/2006/relationships/image" Target="../media/image45.emf"/><Relationship Id="rId6" Type="http://schemas.openxmlformats.org/officeDocument/2006/relationships/oleObject" Target="../embeddings/oleObject17.bin"/><Relationship Id="rId7" Type="http://schemas.openxmlformats.org/officeDocument/2006/relationships/image" Target="../media/image46.emf"/><Relationship Id="rId8" Type="http://schemas.openxmlformats.org/officeDocument/2006/relationships/oleObject" Target="../embeddings/oleObject18.bin"/><Relationship Id="rId9" Type="http://schemas.openxmlformats.org/officeDocument/2006/relationships/image" Target="../media/image47.emf"/><Relationship Id="rId10" Type="http://schemas.openxmlformats.org/officeDocument/2006/relationships/oleObject" Target="../embeddings/oleObject19.bin"/></Relationships>
</file>

<file path=ppt/slides/_rels/slide31.xml.rels><?xml version="1.0" encoding="UTF-8" standalone="yes"?>
<Relationships xmlns="http://schemas.openxmlformats.org/package/2006/relationships"><Relationship Id="rId11" Type="http://schemas.openxmlformats.org/officeDocument/2006/relationships/image" Target="../media/image53.emf"/><Relationship Id="rId12" Type="http://schemas.openxmlformats.org/officeDocument/2006/relationships/oleObject" Target="../embeddings/oleObject25.bin"/><Relationship Id="rId13" Type="http://schemas.openxmlformats.org/officeDocument/2006/relationships/image" Target="../media/image54.emf"/><Relationship Id="rId14" Type="http://schemas.openxmlformats.org/officeDocument/2006/relationships/oleObject" Target="../embeddings/oleObject26.bin"/><Relationship Id="rId15" Type="http://schemas.openxmlformats.org/officeDocument/2006/relationships/image" Target="../media/image55.emf"/><Relationship Id="rId1" Type="http://schemas.openxmlformats.org/officeDocument/2006/relationships/vmlDrawing" Target="../drawings/vmlDrawing8.vml"/><Relationship Id="rId2" Type="http://schemas.openxmlformats.org/officeDocument/2006/relationships/slideLayout" Target="../slideLayouts/slideLayout2.xml"/><Relationship Id="rId3" Type="http://schemas.openxmlformats.org/officeDocument/2006/relationships/image" Target="../media/image3.jpeg"/><Relationship Id="rId4" Type="http://schemas.openxmlformats.org/officeDocument/2006/relationships/oleObject" Target="../embeddings/oleObject21.bin"/><Relationship Id="rId5" Type="http://schemas.openxmlformats.org/officeDocument/2006/relationships/image" Target="../media/image50.emf"/><Relationship Id="rId6" Type="http://schemas.openxmlformats.org/officeDocument/2006/relationships/oleObject" Target="../embeddings/oleObject22.bin"/><Relationship Id="rId7" Type="http://schemas.openxmlformats.org/officeDocument/2006/relationships/image" Target="../media/image51.emf"/><Relationship Id="rId8" Type="http://schemas.openxmlformats.org/officeDocument/2006/relationships/oleObject" Target="../embeddings/oleObject23.bin"/><Relationship Id="rId9" Type="http://schemas.openxmlformats.org/officeDocument/2006/relationships/image" Target="../media/image52.emf"/><Relationship Id="rId10" Type="http://schemas.openxmlformats.org/officeDocument/2006/relationships/oleObject" Target="../embeddings/oleObject24.bin"/></Relationships>
</file>

<file path=ppt/slides/_rels/slide32.xml.rels><?xml version="1.0" encoding="UTF-8" standalone="yes"?>
<Relationships xmlns="http://schemas.openxmlformats.org/package/2006/relationships"><Relationship Id="rId3" Type="http://schemas.openxmlformats.org/officeDocument/2006/relationships/image" Target="../media/image3.jpeg"/><Relationship Id="rId4" Type="http://schemas.openxmlformats.org/officeDocument/2006/relationships/oleObject" Target="../embeddings/oleObject27.bin"/><Relationship Id="rId5" Type="http://schemas.openxmlformats.org/officeDocument/2006/relationships/image" Target="../media/image56.emf"/><Relationship Id="rId6" Type="http://schemas.openxmlformats.org/officeDocument/2006/relationships/oleObject" Target="../embeddings/oleObject28.bin"/><Relationship Id="rId7" Type="http://schemas.openxmlformats.org/officeDocument/2006/relationships/image" Target="../media/image57.emf"/><Relationship Id="rId8" Type="http://schemas.openxmlformats.org/officeDocument/2006/relationships/image" Target="../media/image42.png"/><Relationship Id="rId9" Type="http://schemas.openxmlformats.org/officeDocument/2006/relationships/image" Target="../media/image43.png"/><Relationship Id="rId1" Type="http://schemas.openxmlformats.org/officeDocument/2006/relationships/vmlDrawing" Target="../drawings/vmlDrawing9.vml"/><Relationship Id="rId2"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jpeg"/><Relationship Id="rId4" Type="http://schemas.openxmlformats.org/officeDocument/2006/relationships/image" Target="../media/image60.emf"/><Relationship Id="rId5" Type="http://schemas.openxmlformats.org/officeDocument/2006/relationships/oleObject" Target="../embeddings/oleObject29.bin"/><Relationship Id="rId6" Type="http://schemas.openxmlformats.org/officeDocument/2006/relationships/image" Target="../media/image58.emf"/><Relationship Id="rId7" Type="http://schemas.openxmlformats.org/officeDocument/2006/relationships/oleObject" Target="../embeddings/oleObject30.bin"/><Relationship Id="rId8" Type="http://schemas.openxmlformats.org/officeDocument/2006/relationships/image" Target="../media/image59.emf"/><Relationship Id="rId9" Type="http://schemas.openxmlformats.org/officeDocument/2006/relationships/oleObject" Target="../embeddings/oleObject31.bin"/><Relationship Id="rId10" Type="http://schemas.openxmlformats.org/officeDocument/2006/relationships/image" Target="../media/image56.emf"/><Relationship Id="rId1" Type="http://schemas.openxmlformats.org/officeDocument/2006/relationships/vmlDrawing" Target="../drawings/vmlDrawing10.vml"/><Relationship Id="rId2"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jpeg"/><Relationship Id="rId3" Type="http://schemas.openxmlformats.org/officeDocument/2006/relationships/image" Target="../media/image61.emf"/></Relationships>
</file>

<file path=ppt/slides/_rels/slide35.xml.rels><?xml version="1.0" encoding="UTF-8" standalone="yes"?>
<Relationships xmlns="http://schemas.openxmlformats.org/package/2006/relationships"><Relationship Id="rId3" Type="http://schemas.openxmlformats.org/officeDocument/2006/relationships/image" Target="../media/image3.jpeg"/><Relationship Id="rId4" Type="http://schemas.openxmlformats.org/officeDocument/2006/relationships/image" Target="../media/image65.png"/><Relationship Id="rId5" Type="http://schemas.openxmlformats.org/officeDocument/2006/relationships/oleObject" Target="../embeddings/oleObject32.bin"/><Relationship Id="rId6" Type="http://schemas.openxmlformats.org/officeDocument/2006/relationships/image" Target="../media/image62.emf"/><Relationship Id="rId7" Type="http://schemas.openxmlformats.org/officeDocument/2006/relationships/oleObject" Target="../embeddings/oleObject33.bin"/><Relationship Id="rId8" Type="http://schemas.openxmlformats.org/officeDocument/2006/relationships/image" Target="../media/image63.wmf"/><Relationship Id="rId9" Type="http://schemas.openxmlformats.org/officeDocument/2006/relationships/oleObject" Target="../embeddings/oleObject34.bin"/><Relationship Id="rId10" Type="http://schemas.openxmlformats.org/officeDocument/2006/relationships/image" Target="../media/image64.wmf"/><Relationship Id="rId1" Type="http://schemas.openxmlformats.org/officeDocument/2006/relationships/vmlDrawing" Target="../drawings/vmlDrawing11.vml"/><Relationship Id="rId2"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jpeg"/><Relationship Id="rId3" Type="http://schemas.openxmlformats.org/officeDocument/2006/relationships/image" Target="../media/image66.png"/></Relationships>
</file>

<file path=ppt/slides/_rels/slide37.xml.rels><?xml version="1.0" encoding="UTF-8" standalone="yes"?>
<Relationships xmlns="http://schemas.openxmlformats.org/package/2006/relationships"><Relationship Id="rId3" Type="http://schemas.openxmlformats.org/officeDocument/2006/relationships/image" Target="../media/image67.png"/><Relationship Id="rId4" Type="http://schemas.openxmlformats.org/officeDocument/2006/relationships/image" Target="../media/image68.png"/><Relationship Id="rId5" Type="http://schemas.openxmlformats.org/officeDocument/2006/relationships/image" Target="../media/image69.png"/><Relationship Id="rId6" Type="http://schemas.openxmlformats.org/officeDocument/2006/relationships/image" Target="../media/image70.png"/><Relationship Id="rId7" Type="http://schemas.openxmlformats.org/officeDocument/2006/relationships/image" Target="../media/image71.png"/><Relationship Id="rId1" Type="http://schemas.openxmlformats.org/officeDocument/2006/relationships/slideLayout" Target="../slideLayouts/slideLayout2.xml"/><Relationship Id="rId2" Type="http://schemas.openxmlformats.org/officeDocument/2006/relationships/image" Target="../media/image3.jpe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jpe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2.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jpeg"/><Relationship Id="rId3" Type="http://schemas.openxmlformats.org/officeDocument/2006/relationships/image" Target="../media/image4.emf"/></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2.jpe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2.jpeg"/><Relationship Id="rId3" Type="http://schemas.openxmlformats.org/officeDocument/2006/relationships/image" Target="../media/image7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2.jpe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2.jpeg"/><Relationship Id="rId3" Type="http://schemas.openxmlformats.org/officeDocument/2006/relationships/image" Target="../media/image7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2.jpe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2.jpeg"/></Relationships>
</file>

<file path=ppt/slides/_rels/slide46.xml.rels><?xml version="1.0" encoding="UTF-8" standalone="yes"?>
<Relationships xmlns="http://schemas.openxmlformats.org/package/2006/relationships"><Relationship Id="rId3" Type="http://schemas.openxmlformats.org/officeDocument/2006/relationships/image" Target="../media/image76.png"/><Relationship Id="rId4" Type="http://schemas.openxmlformats.org/officeDocument/2006/relationships/image" Target="../media/image77.png"/><Relationship Id="rId5" Type="http://schemas.openxmlformats.org/officeDocument/2006/relationships/image" Target="../media/image31.png"/><Relationship Id="rId1" Type="http://schemas.openxmlformats.org/officeDocument/2006/relationships/slideLayout" Target="../slideLayouts/slideLayout4.xml"/><Relationship Id="rId2" Type="http://schemas.openxmlformats.org/officeDocument/2006/relationships/image" Target="../media/image75.jpeg"/></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4" Type="http://schemas.openxmlformats.org/officeDocument/2006/relationships/oleObject" Target="../embeddings/oleObject1.bin"/><Relationship Id="rId5" Type="http://schemas.openxmlformats.org/officeDocument/2006/relationships/image" Target="../media/image5.emf"/><Relationship Id="rId6" Type="http://schemas.openxmlformats.org/officeDocument/2006/relationships/oleObject" Target="../embeddings/oleObject2.bin"/><Relationship Id="rId7" Type="http://schemas.openxmlformats.org/officeDocument/2006/relationships/image" Target="../media/image6.emf"/><Relationship Id="rId8" Type="http://schemas.openxmlformats.org/officeDocument/2006/relationships/oleObject" Target="../embeddings/oleObject3.bin"/><Relationship Id="rId9" Type="http://schemas.openxmlformats.org/officeDocument/2006/relationships/image" Target="../media/image7.emf"/><Relationship Id="rId10" Type="http://schemas.openxmlformats.org/officeDocument/2006/relationships/image" Target="../media/image4.emf"/><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4" Type="http://schemas.openxmlformats.org/officeDocument/2006/relationships/oleObject" Target="../embeddings/oleObject4.bin"/><Relationship Id="rId5" Type="http://schemas.openxmlformats.org/officeDocument/2006/relationships/image" Target="../media/image8.png"/><Relationship Id="rId1" Type="http://schemas.openxmlformats.org/officeDocument/2006/relationships/vmlDrawing" Target="../drawings/vmlDrawing2.vml"/><Relationship Id="rId2"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jpeg"/></Relationships>
</file>

<file path=ppt/slides/_rels/slide8.xml.rels><?xml version="1.0" encoding="UTF-8" standalone="yes"?>
<Relationships xmlns="http://schemas.openxmlformats.org/package/2006/relationships"><Relationship Id="rId3" Type="http://schemas.openxmlformats.org/officeDocument/2006/relationships/image" Target="../media/image3.jpeg"/><Relationship Id="rId4" Type="http://schemas.openxmlformats.org/officeDocument/2006/relationships/oleObject" Target="../embeddings/oleObject5.bin"/><Relationship Id="rId5" Type="http://schemas.openxmlformats.org/officeDocument/2006/relationships/image" Target="../media/image9.emf"/><Relationship Id="rId6" Type="http://schemas.openxmlformats.org/officeDocument/2006/relationships/oleObject" Target="../embeddings/oleObject6.bin"/><Relationship Id="rId7" Type="http://schemas.openxmlformats.org/officeDocument/2006/relationships/image" Target="../media/image10.emf"/><Relationship Id="rId8" Type="http://schemas.openxmlformats.org/officeDocument/2006/relationships/oleObject" Target="../embeddings/oleObject7.bin"/><Relationship Id="rId9" Type="http://schemas.openxmlformats.org/officeDocument/2006/relationships/image" Target="../media/image11.emf"/><Relationship Id="rId10" Type="http://schemas.openxmlformats.org/officeDocument/2006/relationships/image" Target="../media/image12.png"/><Relationship Id="rId1" Type="http://schemas.openxmlformats.org/officeDocument/2006/relationships/vmlDrawing" Target="../drawings/vmlDrawing3.vml"/><Relationship Id="rId2"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jpeg"/><Relationship Id="rId4" Type="http://schemas.openxmlformats.org/officeDocument/2006/relationships/oleObject" Target="../embeddings/oleObject8.bin"/><Relationship Id="rId5" Type="http://schemas.openxmlformats.org/officeDocument/2006/relationships/image" Target="../media/image13.emf"/><Relationship Id="rId6" Type="http://schemas.openxmlformats.org/officeDocument/2006/relationships/oleObject" Target="../embeddings/oleObject9.bin"/><Relationship Id="rId7" Type="http://schemas.openxmlformats.org/officeDocument/2006/relationships/image" Target="../media/image14.emf"/><Relationship Id="rId8" Type="http://schemas.openxmlformats.org/officeDocument/2006/relationships/oleObject" Target="../embeddings/oleObject10.bin"/><Relationship Id="rId9" Type="http://schemas.openxmlformats.org/officeDocument/2006/relationships/image" Target="../media/image15.emf"/><Relationship Id="rId10" Type="http://schemas.openxmlformats.org/officeDocument/2006/relationships/oleObject" Target="../embeddings/oleObject11.bin"/><Relationship Id="rId11" Type="http://schemas.openxmlformats.org/officeDocument/2006/relationships/image" Target="../media/image16.emf"/><Relationship Id="rId1" Type="http://schemas.openxmlformats.org/officeDocument/2006/relationships/vmlDrawing" Target="../drawings/vmlDrawing4.vml"/><Relationship Id="rId2"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2050" name="TextBox 3"/>
          <p:cNvSpPr txBox="1">
            <a:spLocks noChangeArrowheads="1"/>
          </p:cNvSpPr>
          <p:nvPr/>
        </p:nvSpPr>
        <p:spPr bwMode="auto">
          <a:xfrm>
            <a:off x="899592" y="1700808"/>
            <a:ext cx="5286375" cy="923330"/>
          </a:xfrm>
          <a:prstGeom prst="rect">
            <a:avLst/>
          </a:prstGeom>
          <a:noFill/>
          <a:ln w="9525">
            <a:noFill/>
            <a:miter lim="800000"/>
            <a:headEnd/>
            <a:tailEnd/>
          </a:ln>
        </p:spPr>
        <p:txBody>
          <a:bodyPr>
            <a:spAutoFit/>
          </a:bodyPr>
          <a:lstStyle/>
          <a:p>
            <a:r>
              <a:rPr lang="zh-CN" altLang="en-US" sz="5400" spc="10" dirty="0" smtClean="0">
                <a:solidFill>
                  <a:srgbClr val="0000FF"/>
                </a:solidFill>
                <a:effectLst>
                  <a:glow rad="76200">
                    <a:srgbClr val="FF00FF">
                      <a:alpha val="97000"/>
                    </a:srgbClr>
                  </a:glow>
                  <a:outerShdw blurRad="50800" dist="38100" dir="2700000" algn="tl" rotWithShape="0">
                    <a:srgbClr val="000000">
                      <a:alpha val="43000"/>
                    </a:srgbClr>
                  </a:outerShdw>
                </a:effectLst>
                <a:latin typeface="Calibri" pitchFamily="34" charset="0"/>
                <a:ea typeface="华文琥珀"/>
              </a:rPr>
              <a:t>数字图像处理</a:t>
            </a:r>
            <a:endParaRPr lang="zh-CN" altLang="en-US" sz="5400" spc="10" dirty="0">
              <a:solidFill>
                <a:srgbClr val="0000FF"/>
              </a:solidFill>
              <a:effectLst>
                <a:glow rad="76200">
                  <a:srgbClr val="FF00FF">
                    <a:alpha val="97000"/>
                  </a:srgbClr>
                </a:glow>
                <a:outerShdw blurRad="50800" dist="38100" dir="2700000" algn="tl" rotWithShape="0">
                  <a:srgbClr val="000000">
                    <a:alpha val="43000"/>
                  </a:srgbClr>
                </a:outerShdw>
              </a:effectLst>
              <a:latin typeface="Calibri" pitchFamily="34" charset="0"/>
              <a:ea typeface="华文琥珀"/>
            </a:endParaRPr>
          </a:p>
        </p:txBody>
      </p:sp>
      <p:sp>
        <p:nvSpPr>
          <p:cNvPr id="2051" name="TextBox 4"/>
          <p:cNvSpPr txBox="1">
            <a:spLocks noChangeArrowheads="1"/>
          </p:cNvSpPr>
          <p:nvPr/>
        </p:nvSpPr>
        <p:spPr bwMode="auto">
          <a:xfrm>
            <a:off x="3779912" y="3212976"/>
            <a:ext cx="3456384" cy="1631216"/>
          </a:xfrm>
          <a:prstGeom prst="rect">
            <a:avLst/>
          </a:prstGeom>
          <a:noFill/>
          <a:ln w="9525">
            <a:noFill/>
            <a:miter lim="800000"/>
            <a:headEnd/>
            <a:tailEnd/>
          </a:ln>
        </p:spPr>
        <p:txBody>
          <a:bodyPr wrap="square">
            <a:spAutoFit/>
          </a:bodyPr>
          <a:lstStyle/>
          <a:p>
            <a:r>
              <a:rPr lang="zh-CN" altLang="en-US" sz="4400" dirty="0" smtClean="0">
                <a:solidFill>
                  <a:schemeClr val="bg1"/>
                </a:solidFill>
                <a:latin typeface="Weibei SC Bold"/>
                <a:ea typeface="华文隶书"/>
                <a:cs typeface="Weibei SC Bold"/>
              </a:rPr>
              <a:t>第</a:t>
            </a:r>
            <a:r>
              <a:rPr lang="en-US" altLang="zh-CN" sz="4400" dirty="0" smtClean="0">
                <a:solidFill>
                  <a:schemeClr val="bg1"/>
                </a:solidFill>
                <a:latin typeface="Weibei SC Bold"/>
                <a:ea typeface="华文隶书"/>
                <a:cs typeface="Weibei SC Bold"/>
              </a:rPr>
              <a:t>2</a:t>
            </a:r>
            <a:r>
              <a:rPr lang="zh-CN" altLang="en-US" sz="4400" dirty="0" smtClean="0">
                <a:solidFill>
                  <a:schemeClr val="bg1"/>
                </a:solidFill>
                <a:latin typeface="Weibei SC Bold"/>
                <a:ea typeface="华文隶书"/>
                <a:cs typeface="Weibei SC Bold"/>
              </a:rPr>
              <a:t>讲</a:t>
            </a:r>
            <a:endParaRPr lang="en-US" altLang="zh-CN" sz="2400" dirty="0">
              <a:solidFill>
                <a:schemeClr val="bg1"/>
              </a:solidFill>
              <a:latin typeface="Weibei SC Bold"/>
              <a:ea typeface="华文隶书"/>
              <a:cs typeface="Weibei SC Bold"/>
            </a:endParaRPr>
          </a:p>
          <a:p>
            <a:endParaRPr lang="en-US" altLang="zh-CN" sz="2800" dirty="0" smtClean="0">
              <a:solidFill>
                <a:schemeClr val="bg1"/>
              </a:solidFill>
              <a:latin typeface="Weibei SC Bold"/>
              <a:ea typeface="华文隶书"/>
              <a:cs typeface="Weibei SC Bold"/>
            </a:endParaRPr>
          </a:p>
          <a:p>
            <a:r>
              <a:rPr lang="zh-CN" altLang="en-US" sz="2800" dirty="0" smtClean="0">
                <a:solidFill>
                  <a:schemeClr val="bg1"/>
                </a:solidFill>
                <a:latin typeface="Weibei SC Bold"/>
                <a:ea typeface="华文隶书"/>
                <a:cs typeface="Weibei SC Bold"/>
              </a:rPr>
              <a:t>数字图像采集</a:t>
            </a:r>
            <a:endParaRPr lang="en-US" altLang="zh-CN" sz="2400" dirty="0">
              <a:solidFill>
                <a:schemeClr val="bg1"/>
              </a:solidFill>
              <a:latin typeface="Weibei SC Bold"/>
              <a:ea typeface="华文隶书"/>
              <a:cs typeface="Weibei SC Bold"/>
            </a:endParaRPr>
          </a:p>
        </p:txBody>
      </p:sp>
    </p:spTree>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850106"/>
          </a:xfrm>
        </p:spPr>
        <p:txBody>
          <a:bodyPr>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l"/>
            <a:r>
              <a:rPr lang="en-US" altLang="zh-CN" b="1" spc="50" dirty="0" smtClean="0">
                <a:ln w="11430"/>
                <a:solidFill>
                  <a:srgbClr val="660066"/>
                </a:solidFill>
                <a:effectLst>
                  <a:outerShdw blurRad="76200" dist="50800" dir="5400000" algn="tl" rotWithShape="0">
                    <a:srgbClr val="000000">
                      <a:alpha val="65000"/>
                    </a:srgbClr>
                  </a:outerShdw>
                </a:effectLst>
                <a:latin typeface="Calibri" pitchFamily="34" charset="0"/>
                <a:ea typeface="华文琥珀"/>
                <a:cs typeface="+mn-cs"/>
              </a:rPr>
              <a:t>§2.2</a:t>
            </a:r>
            <a:r>
              <a:rPr lang="zh-CN" altLang="en-US" b="1" spc="50" dirty="0" smtClean="0">
                <a:ln w="11430"/>
                <a:solidFill>
                  <a:srgbClr val="660066"/>
                </a:solidFill>
                <a:effectLst>
                  <a:outerShdw blurRad="76200" dist="50800" dir="5400000" algn="tl" rotWithShape="0">
                    <a:srgbClr val="000000">
                      <a:alpha val="65000"/>
                    </a:srgbClr>
                  </a:outerShdw>
                </a:effectLst>
                <a:latin typeface="Calibri" pitchFamily="34" charset="0"/>
                <a:ea typeface="华文琥珀"/>
                <a:cs typeface="+mn-cs"/>
              </a:rPr>
              <a:t>亮度成像模型</a:t>
            </a:r>
            <a:endParaRPr lang="zh-CN" altLang="en-US" b="1" spc="50" dirty="0">
              <a:ln w="11430"/>
              <a:solidFill>
                <a:srgbClr val="660066"/>
              </a:solidFill>
              <a:effectLst>
                <a:outerShdw blurRad="76200" dist="50800" dir="5400000" algn="tl" rotWithShape="0">
                  <a:srgbClr val="000000">
                    <a:alpha val="65000"/>
                  </a:srgbClr>
                </a:outerShdw>
              </a:effectLst>
              <a:latin typeface="Calibri" pitchFamily="34" charset="0"/>
              <a:ea typeface="华文琥珀"/>
              <a:cs typeface="+mn-cs"/>
            </a:endParaRPr>
          </a:p>
        </p:txBody>
      </p:sp>
      <p:sp>
        <p:nvSpPr>
          <p:cNvPr id="3" name="内容占位符 2"/>
          <p:cNvSpPr>
            <a:spLocks noGrp="1"/>
          </p:cNvSpPr>
          <p:nvPr>
            <p:ph idx="1"/>
          </p:nvPr>
        </p:nvSpPr>
        <p:spPr>
          <a:xfrm>
            <a:off x="457200" y="1196752"/>
            <a:ext cx="8229600" cy="5400600"/>
          </a:xfrm>
        </p:spPr>
        <p:txBody>
          <a:bodyPr/>
          <a:lstStyle/>
          <a:p>
            <a:pPr>
              <a:lnSpc>
                <a:spcPct val="120000"/>
              </a:lnSpc>
            </a:pPr>
            <a:r>
              <a:rPr kumimoji="1" lang="zh-CN" altLang="en-US" sz="2800" dirty="0" smtClean="0"/>
              <a:t>人眼视觉的亮度特征</a:t>
            </a:r>
            <a:endParaRPr kumimoji="1" lang="en-US" altLang="zh-CN" sz="2800" dirty="0" smtClean="0"/>
          </a:p>
          <a:p>
            <a:pPr lvl="1">
              <a:lnSpc>
                <a:spcPct val="120000"/>
              </a:lnSpc>
            </a:pPr>
            <a:r>
              <a:rPr kumimoji="1" lang="zh-CN" altLang="en-US" sz="2400" dirty="0"/>
              <a:t>同时对比对效应</a:t>
            </a:r>
            <a:endParaRPr kumimoji="1" lang="en-US" altLang="zh-CN" sz="2400" dirty="0"/>
          </a:p>
          <a:p>
            <a:pPr lvl="2">
              <a:lnSpc>
                <a:spcPct val="120000"/>
              </a:lnSpc>
            </a:pPr>
            <a:r>
              <a:rPr kumimoji="1" lang="zh-CN" altLang="en-US" sz="2000" dirty="0"/>
              <a:t>人眼对某个区域感觉到的亮度并不仅仅依赖其自身强度</a:t>
            </a:r>
          </a:p>
          <a:p>
            <a:pPr lvl="1">
              <a:lnSpc>
                <a:spcPct val="120000"/>
              </a:lnSpc>
            </a:pPr>
            <a:r>
              <a:rPr kumimoji="1" lang="zh-CN" altLang="en-US" sz="2400" dirty="0" smtClean="0"/>
              <a:t>亮度灵敏度随环境光强变化效应（</a:t>
            </a:r>
            <a:r>
              <a:rPr kumimoji="1" lang="zh-CN" altLang="en-US" sz="2400" dirty="0" smtClean="0">
                <a:solidFill>
                  <a:srgbClr val="FF0000"/>
                </a:solidFill>
              </a:rPr>
              <a:t>对数效应</a:t>
            </a:r>
            <a:r>
              <a:rPr kumimoji="1" lang="zh-CN" altLang="en-US" sz="2400" dirty="0" smtClean="0"/>
              <a:t>）</a:t>
            </a:r>
            <a:endParaRPr kumimoji="1" lang="en-US" altLang="zh-CN" sz="2400" dirty="0" smtClean="0"/>
          </a:p>
          <a:p>
            <a:pPr lvl="2">
              <a:lnSpc>
                <a:spcPct val="120000"/>
              </a:lnSpc>
            </a:pPr>
            <a:r>
              <a:rPr kumimoji="1" lang="zh-CN" altLang="en-US" sz="2000" dirty="0" smtClean="0"/>
              <a:t>人眼亮度感觉不是目标的绝对亮度，与环境有关</a:t>
            </a:r>
            <a:endParaRPr kumimoji="1" lang="en-US" altLang="zh-CN" sz="2000" dirty="0" smtClean="0"/>
          </a:p>
          <a:p>
            <a:pPr lvl="2">
              <a:lnSpc>
                <a:spcPct val="120000"/>
              </a:lnSpc>
            </a:pPr>
            <a:r>
              <a:rPr kumimoji="1" lang="zh-CN" altLang="en-US" sz="2000" dirty="0" smtClean="0"/>
              <a:t>背景亮度变化，区分的最暗最亮范围也发生变化</a:t>
            </a:r>
            <a:endParaRPr kumimoji="1" lang="en-US" altLang="zh-CN" sz="2000" dirty="0" smtClean="0"/>
          </a:p>
          <a:p>
            <a:pPr lvl="2">
              <a:lnSpc>
                <a:spcPct val="120000"/>
              </a:lnSpc>
            </a:pPr>
            <a:r>
              <a:rPr kumimoji="1" lang="zh-CN" altLang="en-US" sz="2000" dirty="0" smtClean="0"/>
              <a:t>亮度感觉与亮度的对数线性相关</a:t>
            </a:r>
            <a:endParaRPr kumimoji="1" lang="en-US" altLang="zh-CN" sz="2000" dirty="0" smtClean="0"/>
          </a:p>
          <a:p>
            <a:pPr lvl="2">
              <a:lnSpc>
                <a:spcPct val="120000"/>
              </a:lnSpc>
            </a:pPr>
            <a:r>
              <a:rPr kumimoji="1" lang="zh-CN" altLang="en-US" sz="2000" dirty="0" smtClean="0"/>
              <a:t>在相当大范围内，人眼能区分的最小亮度变化与当前最大亮度之比是常数</a:t>
            </a:r>
            <a:r>
              <a:rPr kumimoji="1" lang="en-US" altLang="zh-CN" sz="2000" dirty="0" smtClean="0"/>
              <a:t>2%</a:t>
            </a:r>
            <a:r>
              <a:rPr kumimoji="1" lang="zh-CN" altLang="en-US" sz="2000" dirty="0" smtClean="0"/>
              <a:t>，称作韦伯比。</a:t>
            </a:r>
            <a:endParaRPr kumimoji="1" lang="en-US" altLang="zh-CN" sz="2000" dirty="0" smtClean="0"/>
          </a:p>
          <a:p>
            <a:pPr lvl="1">
              <a:lnSpc>
                <a:spcPct val="120000"/>
              </a:lnSpc>
            </a:pPr>
            <a:r>
              <a:rPr kumimoji="1" lang="zh-CN" altLang="en-US" sz="2400" dirty="0" smtClean="0"/>
              <a:t>马赫带效应（</a:t>
            </a:r>
            <a:r>
              <a:rPr kumimoji="1" lang="zh-CN" altLang="en-US" sz="2400" dirty="0" smtClean="0">
                <a:solidFill>
                  <a:srgbClr val="FF0000"/>
                </a:solidFill>
              </a:rPr>
              <a:t>高通效应</a:t>
            </a:r>
            <a:r>
              <a:rPr kumimoji="1" lang="zh-CN" altLang="en-US" sz="2400" dirty="0" smtClean="0"/>
              <a:t>）</a:t>
            </a:r>
            <a:endParaRPr kumimoji="1" lang="en-US" altLang="zh-CN" sz="2400" dirty="0" smtClean="0"/>
          </a:p>
          <a:p>
            <a:pPr lvl="2">
              <a:lnSpc>
                <a:spcPct val="120000"/>
              </a:lnSpc>
            </a:pPr>
            <a:r>
              <a:rPr kumimoji="1" lang="zh-CN" altLang="en-US" sz="2000" dirty="0" smtClean="0"/>
              <a:t>在明暗交界区，人眼有强化亮度变化的趋势</a:t>
            </a:r>
            <a:endParaRPr kumimoji="1" lang="en-US" altLang="zh-CN" sz="2000" dirty="0" smtClean="0"/>
          </a:p>
        </p:txBody>
      </p:sp>
      <p:sp>
        <p:nvSpPr>
          <p:cNvPr id="4" name="日期占位符 3"/>
          <p:cNvSpPr>
            <a:spLocks noGrp="1"/>
          </p:cNvSpPr>
          <p:nvPr>
            <p:ph type="dt" sz="half" idx="10"/>
          </p:nvPr>
        </p:nvSpPr>
        <p:spPr/>
        <p:txBody>
          <a:bodyPr/>
          <a:lstStyle/>
          <a:p>
            <a:pPr>
              <a:defRPr/>
            </a:pPr>
            <a:fld id="{C0C6D213-98E8-A94F-8DFC-72B4D2E879C8}" type="datetime1">
              <a:rPr lang="zh-CN" altLang="en-US" smtClean="0"/>
              <a:pPr>
                <a:defRPr/>
              </a:pPr>
              <a:t>16/8/31</a:t>
            </a:fld>
            <a:endParaRPr lang="zh-CN" altLang="en-US"/>
          </a:p>
        </p:txBody>
      </p:sp>
      <p:sp>
        <p:nvSpPr>
          <p:cNvPr id="5" name="页脚占位符 4"/>
          <p:cNvSpPr>
            <a:spLocks noGrp="1"/>
          </p:cNvSpPr>
          <p:nvPr>
            <p:ph type="ftr" sz="quarter" idx="11"/>
          </p:nvPr>
        </p:nvSpPr>
        <p:spPr/>
        <p:txBody>
          <a:bodyPr/>
          <a:lstStyle/>
          <a:p>
            <a:pPr>
              <a:defRPr/>
            </a:pPr>
            <a:r>
              <a:rPr lang="zh-CN" altLang="en-US" smtClean="0"/>
              <a:t>数字图像处理</a:t>
            </a:r>
            <a:r>
              <a:rPr lang="en-US" altLang="zh-CN" smtClean="0"/>
              <a:t>-</a:t>
            </a:r>
            <a:r>
              <a:rPr lang="zh-CN" altLang="en-US" smtClean="0"/>
              <a:t>第</a:t>
            </a:r>
            <a:r>
              <a:rPr lang="en-US" altLang="zh-CN" smtClean="0"/>
              <a:t>2</a:t>
            </a:r>
            <a:r>
              <a:rPr lang="zh-CN" altLang="en-US" smtClean="0"/>
              <a:t>讲</a:t>
            </a:r>
            <a:endParaRPr lang="zh-CN" altLang="en-US"/>
          </a:p>
        </p:txBody>
      </p:sp>
      <p:sp>
        <p:nvSpPr>
          <p:cNvPr id="6" name="幻灯片编号占位符 5"/>
          <p:cNvSpPr>
            <a:spLocks noGrp="1"/>
          </p:cNvSpPr>
          <p:nvPr>
            <p:ph type="sldNum" sz="quarter" idx="12"/>
          </p:nvPr>
        </p:nvSpPr>
        <p:spPr/>
        <p:txBody>
          <a:bodyPr/>
          <a:lstStyle/>
          <a:p>
            <a:pPr>
              <a:defRPr/>
            </a:pPr>
            <a:fld id="{A3CB10BE-3BDA-4653-8168-CCA7A6ACD1D5}" type="slidenum">
              <a:rPr lang="zh-CN" altLang="en-US" smtClean="0"/>
              <a:pPr>
                <a:defRPr/>
              </a:pPr>
              <a:t>10</a:t>
            </a:fld>
            <a:endParaRPr lang="zh-CN" altLang="en-US" dirty="0"/>
          </a:p>
        </p:txBody>
      </p:sp>
    </p:spTree>
    <p:extLst>
      <p:ext uri="{BB962C8B-B14F-4D97-AF65-F5344CB8AC3E}">
        <p14:creationId xmlns:p14="http://schemas.microsoft.com/office/powerpoint/2010/main" val="215324216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wipe(left)">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wipe(left)">
                                      <p:cBhvr>
                                        <p:cTn id="12" dur="500"/>
                                        <p:tgtEl>
                                          <p:spTgt spid="3">
                                            <p:txEl>
                                              <p:pRg st="4" end="4"/>
                                            </p:txEl>
                                          </p:spTgt>
                                        </p:tgtEl>
                                      </p:cBhvr>
                                    </p:animEffect>
                                  </p:childTnLst>
                                </p:cTn>
                              </p:par>
                            </p:childTnLst>
                          </p:cTn>
                        </p:par>
                        <p:par>
                          <p:cTn id="13" fill="hold">
                            <p:stCondLst>
                              <p:cond delay="500"/>
                            </p:stCondLst>
                            <p:childTnLst>
                              <p:par>
                                <p:cTn id="14" presetID="22" presetClass="entr" presetSubtype="8" fill="hold" nodeType="afterEffect">
                                  <p:stCondLst>
                                    <p:cond delay="0"/>
                                  </p:stCondLst>
                                  <p:childTnLst>
                                    <p:set>
                                      <p:cBhvr>
                                        <p:cTn id="15" dur="1" fill="hold">
                                          <p:stCondLst>
                                            <p:cond delay="0"/>
                                          </p:stCondLst>
                                        </p:cTn>
                                        <p:tgtEl>
                                          <p:spTgt spid="3">
                                            <p:txEl>
                                              <p:pRg st="5" end="5"/>
                                            </p:txEl>
                                          </p:spTgt>
                                        </p:tgtEl>
                                        <p:attrNameLst>
                                          <p:attrName>style.visibility</p:attrName>
                                        </p:attrNameLst>
                                      </p:cBhvr>
                                      <p:to>
                                        <p:strVal val="visible"/>
                                      </p:to>
                                    </p:set>
                                    <p:animEffect transition="in" filter="wipe(left)">
                                      <p:cBhvr>
                                        <p:cTn id="16" dur="500"/>
                                        <p:tgtEl>
                                          <p:spTgt spid="3">
                                            <p:txEl>
                                              <p:pRg st="5" end="5"/>
                                            </p:txEl>
                                          </p:spTgt>
                                        </p:tgtEl>
                                      </p:cBhvr>
                                    </p:animEffect>
                                  </p:childTnLst>
                                </p:cTn>
                              </p:par>
                            </p:childTnLst>
                          </p:cTn>
                        </p:par>
                        <p:par>
                          <p:cTn id="17" fill="hold">
                            <p:stCondLst>
                              <p:cond delay="1000"/>
                            </p:stCondLst>
                            <p:childTnLst>
                              <p:par>
                                <p:cTn id="18" presetID="22" presetClass="entr" presetSubtype="8" fill="hold" nodeType="afterEffect">
                                  <p:stCondLst>
                                    <p:cond delay="0"/>
                                  </p:stCondLst>
                                  <p:childTnLst>
                                    <p:set>
                                      <p:cBhvr>
                                        <p:cTn id="19" dur="1" fill="hold">
                                          <p:stCondLst>
                                            <p:cond delay="0"/>
                                          </p:stCondLst>
                                        </p:cTn>
                                        <p:tgtEl>
                                          <p:spTgt spid="3">
                                            <p:txEl>
                                              <p:pRg st="6" end="6"/>
                                            </p:txEl>
                                          </p:spTgt>
                                        </p:tgtEl>
                                        <p:attrNameLst>
                                          <p:attrName>style.visibility</p:attrName>
                                        </p:attrNameLst>
                                      </p:cBhvr>
                                      <p:to>
                                        <p:strVal val="visible"/>
                                      </p:to>
                                    </p:set>
                                    <p:animEffect transition="in" filter="wipe(left)">
                                      <p:cBhvr>
                                        <p:cTn id="20" dur="500"/>
                                        <p:tgtEl>
                                          <p:spTgt spid="3">
                                            <p:txEl>
                                              <p:pRg st="6" end="6"/>
                                            </p:txEl>
                                          </p:spTgt>
                                        </p:tgtEl>
                                      </p:cBhvr>
                                    </p:animEffect>
                                  </p:childTnLst>
                                </p:cTn>
                              </p:par>
                            </p:childTnLst>
                          </p:cTn>
                        </p:par>
                        <p:par>
                          <p:cTn id="21" fill="hold">
                            <p:stCondLst>
                              <p:cond delay="1500"/>
                            </p:stCondLst>
                            <p:childTnLst>
                              <p:par>
                                <p:cTn id="22" presetID="22" presetClass="entr" presetSubtype="8" fill="hold" nodeType="afterEffect">
                                  <p:stCondLst>
                                    <p:cond delay="0"/>
                                  </p:stCondLst>
                                  <p:childTnLst>
                                    <p:set>
                                      <p:cBhvr>
                                        <p:cTn id="23" dur="1" fill="hold">
                                          <p:stCondLst>
                                            <p:cond delay="0"/>
                                          </p:stCondLst>
                                        </p:cTn>
                                        <p:tgtEl>
                                          <p:spTgt spid="3">
                                            <p:txEl>
                                              <p:pRg st="7" end="7"/>
                                            </p:txEl>
                                          </p:spTgt>
                                        </p:tgtEl>
                                        <p:attrNameLst>
                                          <p:attrName>style.visibility</p:attrName>
                                        </p:attrNameLst>
                                      </p:cBhvr>
                                      <p:to>
                                        <p:strVal val="visible"/>
                                      </p:to>
                                    </p:set>
                                    <p:animEffect transition="in" filter="wipe(left)">
                                      <p:cBhvr>
                                        <p:cTn id="24" dur="500"/>
                                        <p:tgtEl>
                                          <p:spTgt spid="3">
                                            <p:txEl>
                                              <p:pRg st="7" end="7"/>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nodeType="click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animEffect transition="in" filter="wipe(left)">
                                      <p:cBhvr>
                                        <p:cTn id="29"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0">
          <a:blip r:embed="rId3" cstate="print"/>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850106"/>
          </a:xfrm>
        </p:spPr>
        <p:txBody>
          <a:bodyPr>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l"/>
            <a:r>
              <a:rPr lang="en-US" altLang="zh-CN" b="1" spc="50" dirty="0" smtClean="0">
                <a:ln w="11430"/>
                <a:solidFill>
                  <a:srgbClr val="660066"/>
                </a:solidFill>
                <a:effectLst>
                  <a:outerShdw blurRad="76200" dist="50800" dir="5400000" algn="tl" rotWithShape="0">
                    <a:srgbClr val="000000">
                      <a:alpha val="65000"/>
                    </a:srgbClr>
                  </a:outerShdw>
                </a:effectLst>
                <a:latin typeface="Calibri" pitchFamily="34" charset="0"/>
                <a:ea typeface="华文琥珀"/>
                <a:cs typeface="+mn-cs"/>
              </a:rPr>
              <a:t>§2.2</a:t>
            </a:r>
            <a:r>
              <a:rPr lang="zh-CN" altLang="en-US" b="1" spc="50" dirty="0" smtClean="0">
                <a:ln w="11430"/>
                <a:solidFill>
                  <a:srgbClr val="660066"/>
                </a:solidFill>
                <a:effectLst>
                  <a:outerShdw blurRad="76200" dist="50800" dir="5400000" algn="tl" rotWithShape="0">
                    <a:srgbClr val="000000">
                      <a:alpha val="65000"/>
                    </a:srgbClr>
                  </a:outerShdw>
                </a:effectLst>
                <a:latin typeface="Calibri" pitchFamily="34" charset="0"/>
                <a:ea typeface="华文琥珀"/>
                <a:cs typeface="+mn-cs"/>
              </a:rPr>
              <a:t>亮度成像模型</a:t>
            </a:r>
            <a:endParaRPr lang="zh-CN" altLang="en-US" b="1" spc="50" dirty="0">
              <a:ln w="11430"/>
              <a:solidFill>
                <a:srgbClr val="660066"/>
              </a:solidFill>
              <a:effectLst>
                <a:outerShdw blurRad="76200" dist="50800" dir="5400000" algn="tl" rotWithShape="0">
                  <a:srgbClr val="000000">
                    <a:alpha val="65000"/>
                  </a:srgbClr>
                </a:outerShdw>
              </a:effectLst>
              <a:latin typeface="Calibri" pitchFamily="34" charset="0"/>
              <a:ea typeface="华文琥珀"/>
              <a:cs typeface="+mn-cs"/>
            </a:endParaRPr>
          </a:p>
        </p:txBody>
      </p:sp>
      <p:sp>
        <p:nvSpPr>
          <p:cNvPr id="4" name="日期占位符 3"/>
          <p:cNvSpPr>
            <a:spLocks noGrp="1"/>
          </p:cNvSpPr>
          <p:nvPr>
            <p:ph type="dt" sz="half" idx="10"/>
          </p:nvPr>
        </p:nvSpPr>
        <p:spPr/>
        <p:txBody>
          <a:bodyPr/>
          <a:lstStyle/>
          <a:p>
            <a:pPr>
              <a:defRPr/>
            </a:pPr>
            <a:fld id="{105AD2CA-B0CD-3F43-A2E7-E3C1C3D03846}" type="datetime1">
              <a:rPr lang="zh-CN" altLang="en-US" smtClean="0"/>
              <a:pPr>
                <a:defRPr/>
              </a:pPr>
              <a:t>16/8/31</a:t>
            </a:fld>
            <a:endParaRPr lang="zh-CN" altLang="en-US"/>
          </a:p>
        </p:txBody>
      </p:sp>
      <p:sp>
        <p:nvSpPr>
          <p:cNvPr id="5" name="页脚占位符 4"/>
          <p:cNvSpPr>
            <a:spLocks noGrp="1"/>
          </p:cNvSpPr>
          <p:nvPr>
            <p:ph type="ftr" sz="quarter" idx="11"/>
          </p:nvPr>
        </p:nvSpPr>
        <p:spPr/>
        <p:txBody>
          <a:bodyPr/>
          <a:lstStyle/>
          <a:p>
            <a:pPr>
              <a:defRPr/>
            </a:pPr>
            <a:r>
              <a:rPr lang="zh-CN" altLang="en-US" smtClean="0"/>
              <a:t>数字图像处理</a:t>
            </a:r>
            <a:r>
              <a:rPr lang="en-US" altLang="zh-CN" smtClean="0"/>
              <a:t>-</a:t>
            </a:r>
            <a:r>
              <a:rPr lang="zh-CN" altLang="en-US" smtClean="0"/>
              <a:t>第</a:t>
            </a:r>
            <a:r>
              <a:rPr lang="en-US" altLang="zh-CN" smtClean="0"/>
              <a:t>2</a:t>
            </a:r>
            <a:r>
              <a:rPr lang="zh-CN" altLang="en-US" smtClean="0"/>
              <a:t>讲</a:t>
            </a:r>
            <a:endParaRPr lang="zh-CN" altLang="en-US"/>
          </a:p>
        </p:txBody>
      </p:sp>
      <p:sp>
        <p:nvSpPr>
          <p:cNvPr id="6" name="幻灯片编号占位符 5"/>
          <p:cNvSpPr>
            <a:spLocks noGrp="1"/>
          </p:cNvSpPr>
          <p:nvPr>
            <p:ph type="sldNum" sz="quarter" idx="12"/>
          </p:nvPr>
        </p:nvSpPr>
        <p:spPr/>
        <p:txBody>
          <a:bodyPr/>
          <a:lstStyle/>
          <a:p>
            <a:pPr>
              <a:defRPr/>
            </a:pPr>
            <a:fld id="{A3CB10BE-3BDA-4653-8168-CCA7A6ACD1D5}" type="slidenum">
              <a:rPr lang="zh-CN" altLang="en-US" smtClean="0"/>
              <a:pPr>
                <a:defRPr/>
              </a:pPr>
              <a:t>11</a:t>
            </a:fld>
            <a:endParaRPr lang="zh-CN" altLang="en-US"/>
          </a:p>
        </p:txBody>
      </p:sp>
      <p:sp>
        <p:nvSpPr>
          <p:cNvPr id="10" name="内容占位符 9"/>
          <p:cNvSpPr>
            <a:spLocks noGrp="1"/>
          </p:cNvSpPr>
          <p:nvPr>
            <p:ph idx="1"/>
          </p:nvPr>
        </p:nvSpPr>
        <p:spPr>
          <a:xfrm>
            <a:off x="457200" y="1340768"/>
            <a:ext cx="8229600" cy="4785395"/>
          </a:xfrm>
        </p:spPr>
        <p:txBody>
          <a:bodyPr/>
          <a:lstStyle/>
          <a:p>
            <a:r>
              <a:rPr kumimoji="1" lang="zh-CN" altLang="en-US" sz="2400" dirty="0" smtClean="0"/>
              <a:t>同时对比度效应</a:t>
            </a:r>
            <a:endParaRPr kumimoji="1" lang="en-US" altLang="zh-CN" sz="2400" dirty="0" smtClean="0"/>
          </a:p>
          <a:p>
            <a:endParaRPr kumimoji="1" lang="en-US" altLang="zh-CN" sz="2400" dirty="0"/>
          </a:p>
          <a:p>
            <a:endParaRPr kumimoji="1" lang="en-US" altLang="zh-CN" sz="2400" dirty="0" smtClean="0"/>
          </a:p>
          <a:p>
            <a:endParaRPr kumimoji="1" lang="en-US" altLang="zh-CN" sz="2400" dirty="0"/>
          </a:p>
          <a:p>
            <a:r>
              <a:rPr kumimoji="1" lang="zh-CN" altLang="en-US" sz="2400" dirty="0" smtClean="0"/>
              <a:t>亮度灵敏度曲线</a:t>
            </a:r>
            <a:endParaRPr kumimoji="1" lang="en-US" altLang="zh-CN" sz="2400" dirty="0" smtClean="0"/>
          </a:p>
          <a:p>
            <a:r>
              <a:rPr kumimoji="1" lang="zh-CN" altLang="en-US" sz="2400" dirty="0" smtClean="0"/>
              <a:t>马赫带效应</a:t>
            </a:r>
            <a:endParaRPr kumimoji="1" lang="en-US" altLang="zh-CN" sz="2400" dirty="0" smtClean="0"/>
          </a:p>
          <a:p>
            <a:endParaRPr kumimoji="1" lang="zh-CN" altLang="en-US" sz="2400" dirty="0"/>
          </a:p>
        </p:txBody>
      </p:sp>
      <p:pic>
        <p:nvPicPr>
          <p:cNvPr id="11" name="Picture 4" descr="simultanious_contra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99592" y="1772816"/>
            <a:ext cx="4968552" cy="1296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3" descr="mach_bands"/>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99592" y="4005064"/>
            <a:ext cx="5976664" cy="973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3" name="Object 3"/>
          <p:cNvGraphicFramePr>
            <a:graphicFrameLocks noChangeAspect="1"/>
          </p:cNvGraphicFramePr>
          <p:nvPr>
            <p:extLst>
              <p:ext uri="{D42A27DB-BD31-4B8C-83A1-F6EECF244321}">
                <p14:modId xmlns:p14="http://schemas.microsoft.com/office/powerpoint/2010/main" val="1252370020"/>
              </p:ext>
            </p:extLst>
          </p:nvPr>
        </p:nvGraphicFramePr>
        <p:xfrm>
          <a:off x="901853" y="4863138"/>
          <a:ext cx="5958546" cy="1374174"/>
        </p:xfrm>
        <a:graphic>
          <a:graphicData uri="http://schemas.openxmlformats.org/presentationml/2006/ole">
            <mc:AlternateContent xmlns:mc="http://schemas.openxmlformats.org/markup-compatibility/2006">
              <mc:Choice xmlns:v="urn:schemas-microsoft-com:vml" Requires="v">
                <p:oleObj spid="_x0000_s5191" r:id="rId6" imgW="5117460" imgH="3746032" progId="">
                  <p:embed/>
                </p:oleObj>
              </mc:Choice>
              <mc:Fallback>
                <p:oleObj r:id="rId6" imgW="5117460" imgH="3746032" progId="">
                  <p:embed/>
                  <p:pic>
                    <p:nvPicPr>
                      <p:cNvPr id="0" name="Picture 5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01853" y="4863138"/>
                        <a:ext cx="5958546" cy="137417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14" name="图片 13"/>
          <p:cNvPicPr>
            <a:picLocks noChangeAspect="1"/>
          </p:cNvPicPr>
          <p:nvPr/>
        </p:nvPicPr>
        <p:blipFill>
          <a:blip r:embed="rId8" cstate="print">
            <a:clrChange>
              <a:clrFrom>
                <a:srgbClr val="FFFFFF"/>
              </a:clrFrom>
              <a:clrTo>
                <a:srgbClr val="FFFFFF">
                  <a:alpha val="0"/>
                </a:srgbClr>
              </a:clrTo>
            </a:clrChange>
          </a:blip>
          <a:stretch>
            <a:fillRect/>
          </a:stretch>
        </p:blipFill>
        <p:spPr>
          <a:xfrm>
            <a:off x="6012160" y="836712"/>
            <a:ext cx="2851150" cy="3187700"/>
          </a:xfrm>
          <a:prstGeom prst="rect">
            <a:avLst/>
          </a:prstGeom>
        </p:spPr>
      </p:pic>
    </p:spTree>
    <p:extLst>
      <p:ext uri="{BB962C8B-B14F-4D97-AF65-F5344CB8AC3E}">
        <p14:creationId xmlns:p14="http://schemas.microsoft.com/office/powerpoint/2010/main" val="978926383"/>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850106"/>
          </a:xfrm>
        </p:spPr>
        <p:txBody>
          <a:bodyPr>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l"/>
            <a:r>
              <a:rPr lang="en-US" altLang="zh-CN" b="1" spc="50" dirty="0" smtClean="0">
                <a:ln w="11430"/>
                <a:solidFill>
                  <a:srgbClr val="660066"/>
                </a:solidFill>
                <a:effectLst>
                  <a:outerShdw blurRad="76200" dist="50800" dir="5400000" algn="tl" rotWithShape="0">
                    <a:srgbClr val="000000">
                      <a:alpha val="65000"/>
                    </a:srgbClr>
                  </a:outerShdw>
                </a:effectLst>
                <a:latin typeface="Calibri" pitchFamily="34" charset="0"/>
                <a:ea typeface="华文琥珀"/>
                <a:cs typeface="+mn-cs"/>
              </a:rPr>
              <a:t>§2.2</a:t>
            </a:r>
            <a:r>
              <a:rPr lang="zh-CN" altLang="en-US" b="1" spc="50" dirty="0" smtClean="0">
                <a:ln w="11430"/>
                <a:solidFill>
                  <a:srgbClr val="660066"/>
                </a:solidFill>
                <a:effectLst>
                  <a:outerShdw blurRad="76200" dist="50800" dir="5400000" algn="tl" rotWithShape="0">
                    <a:srgbClr val="000000">
                      <a:alpha val="65000"/>
                    </a:srgbClr>
                  </a:outerShdw>
                </a:effectLst>
                <a:latin typeface="Calibri" pitchFamily="34" charset="0"/>
                <a:ea typeface="华文琥珀"/>
                <a:cs typeface="+mn-cs"/>
              </a:rPr>
              <a:t>亮度成像模型</a:t>
            </a:r>
            <a:endParaRPr lang="zh-CN" altLang="en-US" b="1" spc="50" dirty="0">
              <a:ln w="11430"/>
              <a:solidFill>
                <a:srgbClr val="660066"/>
              </a:solidFill>
              <a:effectLst>
                <a:outerShdw blurRad="76200" dist="50800" dir="5400000" algn="tl" rotWithShape="0">
                  <a:srgbClr val="000000">
                    <a:alpha val="65000"/>
                  </a:srgbClr>
                </a:outerShdw>
              </a:effectLst>
              <a:latin typeface="Calibri" pitchFamily="34" charset="0"/>
              <a:ea typeface="华文琥珀"/>
              <a:cs typeface="+mn-cs"/>
            </a:endParaRPr>
          </a:p>
        </p:txBody>
      </p:sp>
      <p:sp>
        <p:nvSpPr>
          <p:cNvPr id="4" name="日期占位符 3"/>
          <p:cNvSpPr>
            <a:spLocks noGrp="1"/>
          </p:cNvSpPr>
          <p:nvPr>
            <p:ph type="dt" sz="half" idx="10"/>
          </p:nvPr>
        </p:nvSpPr>
        <p:spPr/>
        <p:txBody>
          <a:bodyPr/>
          <a:lstStyle/>
          <a:p>
            <a:pPr>
              <a:defRPr/>
            </a:pPr>
            <a:fld id="{105AD2CA-B0CD-3F43-A2E7-E3C1C3D03846}" type="datetime1">
              <a:rPr lang="zh-CN" altLang="en-US" smtClean="0"/>
              <a:pPr>
                <a:defRPr/>
              </a:pPr>
              <a:t>16/8/31</a:t>
            </a:fld>
            <a:endParaRPr lang="zh-CN" altLang="en-US"/>
          </a:p>
        </p:txBody>
      </p:sp>
      <p:sp>
        <p:nvSpPr>
          <p:cNvPr id="5" name="页脚占位符 4"/>
          <p:cNvSpPr>
            <a:spLocks noGrp="1"/>
          </p:cNvSpPr>
          <p:nvPr>
            <p:ph type="ftr" sz="quarter" idx="11"/>
          </p:nvPr>
        </p:nvSpPr>
        <p:spPr/>
        <p:txBody>
          <a:bodyPr/>
          <a:lstStyle/>
          <a:p>
            <a:pPr>
              <a:defRPr/>
            </a:pPr>
            <a:r>
              <a:rPr lang="zh-CN" altLang="en-US" smtClean="0"/>
              <a:t>数字图像处理</a:t>
            </a:r>
            <a:r>
              <a:rPr lang="en-US" altLang="zh-CN" smtClean="0"/>
              <a:t>-</a:t>
            </a:r>
            <a:r>
              <a:rPr lang="zh-CN" altLang="en-US" smtClean="0"/>
              <a:t>第</a:t>
            </a:r>
            <a:r>
              <a:rPr lang="en-US" altLang="zh-CN" smtClean="0"/>
              <a:t>2</a:t>
            </a:r>
            <a:r>
              <a:rPr lang="zh-CN" altLang="en-US" smtClean="0"/>
              <a:t>讲</a:t>
            </a:r>
            <a:endParaRPr lang="zh-CN" altLang="en-US"/>
          </a:p>
        </p:txBody>
      </p:sp>
      <p:sp>
        <p:nvSpPr>
          <p:cNvPr id="6" name="幻灯片编号占位符 5"/>
          <p:cNvSpPr>
            <a:spLocks noGrp="1"/>
          </p:cNvSpPr>
          <p:nvPr>
            <p:ph type="sldNum" sz="quarter" idx="12"/>
          </p:nvPr>
        </p:nvSpPr>
        <p:spPr/>
        <p:txBody>
          <a:bodyPr/>
          <a:lstStyle/>
          <a:p>
            <a:pPr>
              <a:defRPr/>
            </a:pPr>
            <a:fld id="{A3CB10BE-3BDA-4653-8168-CCA7A6ACD1D5}" type="slidenum">
              <a:rPr lang="zh-CN" altLang="en-US" smtClean="0"/>
              <a:pPr>
                <a:defRPr/>
              </a:pPr>
              <a:t>12</a:t>
            </a:fld>
            <a:endParaRPr lang="zh-CN" altLang="en-US"/>
          </a:p>
        </p:txBody>
      </p:sp>
      <p:sp>
        <p:nvSpPr>
          <p:cNvPr id="10" name="内容占位符 9"/>
          <p:cNvSpPr>
            <a:spLocks noGrp="1"/>
          </p:cNvSpPr>
          <p:nvPr>
            <p:ph idx="1"/>
          </p:nvPr>
        </p:nvSpPr>
        <p:spPr>
          <a:xfrm>
            <a:off x="457200" y="1340768"/>
            <a:ext cx="8229600" cy="4785395"/>
          </a:xfrm>
        </p:spPr>
        <p:txBody>
          <a:bodyPr/>
          <a:lstStyle/>
          <a:p>
            <a:r>
              <a:rPr kumimoji="1" lang="zh-CN" altLang="en-US" sz="2400" dirty="0" smtClean="0"/>
              <a:t>人眼视觉亮度特性</a:t>
            </a:r>
          </a:p>
          <a:p>
            <a:pPr lvl="1"/>
            <a:r>
              <a:rPr kumimoji="1" lang="zh-CN" altLang="en-US" sz="2000" dirty="0" smtClean="0"/>
              <a:t>视觉残留灰度补偿</a:t>
            </a:r>
            <a:endParaRPr kumimoji="1" lang="zh-CN" altLang="en-US" sz="2000" dirty="0"/>
          </a:p>
        </p:txBody>
      </p:sp>
      <p:pic>
        <p:nvPicPr>
          <p:cNvPr id="15" name="Picture 2" descr="http://www.eaglefantasy.cn/images/shihuan6.gif"/>
          <p:cNvPicPr>
            <a:picLocks noChangeAspect="1" noChangeArrowheads="1"/>
          </p:cNvPicPr>
          <p:nvPr/>
        </p:nvPicPr>
        <p:blipFill>
          <a:blip r:embed="rId3" cstate="print"/>
          <a:srcRect/>
          <a:stretch>
            <a:fillRect/>
          </a:stretch>
        </p:blipFill>
        <p:spPr bwMode="auto">
          <a:xfrm>
            <a:off x="3635896" y="1196752"/>
            <a:ext cx="4061307" cy="5013176"/>
          </a:xfrm>
          <a:prstGeom prst="rect">
            <a:avLst/>
          </a:prstGeom>
          <a:noFill/>
          <a:ln w="9525">
            <a:noFill/>
            <a:miter lim="800000"/>
            <a:headEnd/>
            <a:tailEnd/>
          </a:ln>
        </p:spPr>
      </p:pic>
    </p:spTree>
    <p:extLst>
      <p:ext uri="{BB962C8B-B14F-4D97-AF65-F5344CB8AC3E}">
        <p14:creationId xmlns:p14="http://schemas.microsoft.com/office/powerpoint/2010/main" val="97892638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2" fill="hold" nodeType="clickEffect">
                                  <p:stCondLst>
                                    <p:cond delay="0"/>
                                  </p:stCondLst>
                                  <p:childTnLst>
                                    <p:anim calcmode="lin" valueType="num">
                                      <p:cBhvr additive="base">
                                        <p:cTn id="6" dur="500"/>
                                        <p:tgtEl>
                                          <p:spTgt spid="15"/>
                                        </p:tgtEl>
                                        <p:attrNameLst>
                                          <p:attrName>ppt_x</p:attrName>
                                        </p:attrNameLst>
                                      </p:cBhvr>
                                      <p:tavLst>
                                        <p:tav tm="0">
                                          <p:val>
                                            <p:strVal val="ppt_x"/>
                                          </p:val>
                                        </p:tav>
                                        <p:tav tm="100000">
                                          <p:val>
                                            <p:strVal val="1+ppt_w/2"/>
                                          </p:val>
                                        </p:tav>
                                      </p:tavLst>
                                    </p:anim>
                                    <p:anim calcmode="lin" valueType="num">
                                      <p:cBhvr additive="base">
                                        <p:cTn id="7" dur="500"/>
                                        <p:tgtEl>
                                          <p:spTgt spid="15"/>
                                        </p:tgtEl>
                                        <p:attrNameLst>
                                          <p:attrName>ppt_y</p:attrName>
                                        </p:attrNameLst>
                                      </p:cBhvr>
                                      <p:tavLst>
                                        <p:tav tm="0">
                                          <p:val>
                                            <p:strVal val="ppt_y"/>
                                          </p:val>
                                        </p:tav>
                                        <p:tav tm="100000">
                                          <p:val>
                                            <p:strVal val="ppt_y"/>
                                          </p:val>
                                        </p:tav>
                                      </p:tavLst>
                                    </p:anim>
                                    <p:set>
                                      <p:cBhvr>
                                        <p:cTn id="8" dur="1" fill="hold">
                                          <p:stCondLst>
                                            <p:cond delay="4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850106"/>
          </a:xfrm>
        </p:spPr>
        <p:txBody>
          <a:bodyPr>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l"/>
            <a:r>
              <a:rPr lang="en-US" altLang="zh-CN" b="1" spc="50" dirty="0" smtClean="0">
                <a:ln w="11430"/>
                <a:solidFill>
                  <a:srgbClr val="660066"/>
                </a:solidFill>
                <a:effectLst>
                  <a:outerShdw blurRad="76200" dist="50800" dir="5400000" algn="tl" rotWithShape="0">
                    <a:srgbClr val="000000">
                      <a:alpha val="65000"/>
                    </a:srgbClr>
                  </a:outerShdw>
                </a:effectLst>
                <a:latin typeface="Calibri" pitchFamily="34" charset="0"/>
                <a:ea typeface="华文琥珀"/>
                <a:cs typeface="+mn-cs"/>
              </a:rPr>
              <a:t>§2.2</a:t>
            </a:r>
            <a:r>
              <a:rPr lang="zh-CN" altLang="en-US" b="1" spc="50" dirty="0" smtClean="0">
                <a:ln w="11430"/>
                <a:solidFill>
                  <a:srgbClr val="660066"/>
                </a:solidFill>
                <a:effectLst>
                  <a:outerShdw blurRad="76200" dist="50800" dir="5400000" algn="tl" rotWithShape="0">
                    <a:srgbClr val="000000">
                      <a:alpha val="65000"/>
                    </a:srgbClr>
                  </a:outerShdw>
                </a:effectLst>
                <a:latin typeface="Calibri" pitchFamily="34" charset="0"/>
                <a:ea typeface="华文琥珀"/>
                <a:cs typeface="+mn-cs"/>
              </a:rPr>
              <a:t>亮度成像模型</a:t>
            </a:r>
            <a:endParaRPr lang="zh-CN" altLang="en-US" b="1" spc="50" dirty="0">
              <a:ln w="11430"/>
              <a:solidFill>
                <a:srgbClr val="660066"/>
              </a:solidFill>
              <a:effectLst>
                <a:outerShdw blurRad="76200" dist="50800" dir="5400000" algn="tl" rotWithShape="0">
                  <a:srgbClr val="000000">
                    <a:alpha val="65000"/>
                  </a:srgbClr>
                </a:outerShdw>
              </a:effectLst>
              <a:latin typeface="Calibri" pitchFamily="34" charset="0"/>
              <a:ea typeface="华文琥珀"/>
              <a:cs typeface="+mn-cs"/>
            </a:endParaRPr>
          </a:p>
        </p:txBody>
      </p:sp>
      <p:sp>
        <p:nvSpPr>
          <p:cNvPr id="4" name="日期占位符 3"/>
          <p:cNvSpPr>
            <a:spLocks noGrp="1"/>
          </p:cNvSpPr>
          <p:nvPr>
            <p:ph type="dt" sz="half" idx="10"/>
          </p:nvPr>
        </p:nvSpPr>
        <p:spPr/>
        <p:txBody>
          <a:bodyPr/>
          <a:lstStyle/>
          <a:p>
            <a:pPr>
              <a:defRPr/>
            </a:pPr>
            <a:fld id="{105AD2CA-B0CD-3F43-A2E7-E3C1C3D03846}" type="datetime1">
              <a:rPr lang="zh-CN" altLang="en-US" smtClean="0"/>
              <a:pPr>
                <a:defRPr/>
              </a:pPr>
              <a:t>16/8/31</a:t>
            </a:fld>
            <a:endParaRPr lang="zh-CN" altLang="en-US"/>
          </a:p>
        </p:txBody>
      </p:sp>
      <p:sp>
        <p:nvSpPr>
          <p:cNvPr id="5" name="页脚占位符 4"/>
          <p:cNvSpPr>
            <a:spLocks noGrp="1"/>
          </p:cNvSpPr>
          <p:nvPr>
            <p:ph type="ftr" sz="quarter" idx="11"/>
          </p:nvPr>
        </p:nvSpPr>
        <p:spPr/>
        <p:txBody>
          <a:bodyPr/>
          <a:lstStyle/>
          <a:p>
            <a:pPr>
              <a:defRPr/>
            </a:pPr>
            <a:r>
              <a:rPr lang="zh-CN" altLang="en-US" smtClean="0"/>
              <a:t>数字图像处理</a:t>
            </a:r>
            <a:r>
              <a:rPr lang="en-US" altLang="zh-CN" smtClean="0"/>
              <a:t>-</a:t>
            </a:r>
            <a:r>
              <a:rPr lang="zh-CN" altLang="en-US" smtClean="0"/>
              <a:t>第</a:t>
            </a:r>
            <a:r>
              <a:rPr lang="en-US" altLang="zh-CN" smtClean="0"/>
              <a:t>2</a:t>
            </a:r>
            <a:r>
              <a:rPr lang="zh-CN" altLang="en-US" smtClean="0"/>
              <a:t>讲</a:t>
            </a:r>
            <a:endParaRPr lang="zh-CN" altLang="en-US"/>
          </a:p>
        </p:txBody>
      </p:sp>
      <p:sp>
        <p:nvSpPr>
          <p:cNvPr id="6" name="幻灯片编号占位符 5"/>
          <p:cNvSpPr>
            <a:spLocks noGrp="1"/>
          </p:cNvSpPr>
          <p:nvPr>
            <p:ph type="sldNum" sz="quarter" idx="12"/>
          </p:nvPr>
        </p:nvSpPr>
        <p:spPr/>
        <p:txBody>
          <a:bodyPr/>
          <a:lstStyle/>
          <a:p>
            <a:pPr>
              <a:defRPr/>
            </a:pPr>
            <a:fld id="{A3CB10BE-3BDA-4653-8168-CCA7A6ACD1D5}" type="slidenum">
              <a:rPr lang="zh-CN" altLang="en-US" smtClean="0"/>
              <a:pPr>
                <a:defRPr/>
              </a:pPr>
              <a:t>13</a:t>
            </a:fld>
            <a:endParaRPr lang="zh-CN" altLang="en-US"/>
          </a:p>
        </p:txBody>
      </p:sp>
      <p:sp>
        <p:nvSpPr>
          <p:cNvPr id="10" name="内容占位符 9"/>
          <p:cNvSpPr>
            <a:spLocks noGrp="1"/>
          </p:cNvSpPr>
          <p:nvPr>
            <p:ph idx="1"/>
          </p:nvPr>
        </p:nvSpPr>
        <p:spPr>
          <a:xfrm>
            <a:off x="457200" y="1340768"/>
            <a:ext cx="8229600" cy="4785395"/>
          </a:xfrm>
        </p:spPr>
        <p:txBody>
          <a:bodyPr/>
          <a:lstStyle/>
          <a:p>
            <a:r>
              <a:rPr kumimoji="1" lang="zh-CN" altLang="en-US" sz="2400" dirty="0" smtClean="0"/>
              <a:t>人眼视觉亮度特性</a:t>
            </a:r>
            <a:endParaRPr kumimoji="1" lang="zh-CN" altLang="en-US" sz="2400" dirty="0"/>
          </a:p>
        </p:txBody>
      </p:sp>
      <p:pic>
        <p:nvPicPr>
          <p:cNvPr id="7" name="图片 6" descr="灯泡.jpg"/>
          <p:cNvPicPr>
            <a:picLocks noChangeAspect="1" noChangeArrowheads="1"/>
          </p:cNvPicPr>
          <p:nvPr/>
        </p:nvPicPr>
        <p:blipFill>
          <a:blip r:embed="rId3" cstate="print"/>
          <a:srcRect/>
          <a:stretch>
            <a:fillRect/>
          </a:stretch>
        </p:blipFill>
        <p:spPr bwMode="auto">
          <a:xfrm>
            <a:off x="4067944" y="1340768"/>
            <a:ext cx="3239129" cy="4894684"/>
          </a:xfrm>
          <a:prstGeom prst="rect">
            <a:avLst/>
          </a:prstGeom>
          <a:noFill/>
          <a:ln w="9525">
            <a:noFill/>
            <a:miter lim="800000"/>
            <a:headEnd/>
            <a:tailEnd/>
          </a:ln>
        </p:spPr>
      </p:pic>
    </p:spTree>
    <p:extLst>
      <p:ext uri="{BB962C8B-B14F-4D97-AF65-F5344CB8AC3E}">
        <p14:creationId xmlns:p14="http://schemas.microsoft.com/office/powerpoint/2010/main" val="97892638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8" fill="hold" nodeType="clickEffect">
                                  <p:stCondLst>
                                    <p:cond delay="0"/>
                                  </p:stCondLst>
                                  <p:childTnLst>
                                    <p:anim calcmode="lin" valueType="num">
                                      <p:cBhvr additive="base">
                                        <p:cTn id="6" dur="500"/>
                                        <p:tgtEl>
                                          <p:spTgt spid="7"/>
                                        </p:tgtEl>
                                        <p:attrNameLst>
                                          <p:attrName>ppt_x</p:attrName>
                                        </p:attrNameLst>
                                      </p:cBhvr>
                                      <p:tavLst>
                                        <p:tav tm="0">
                                          <p:val>
                                            <p:strVal val="ppt_x"/>
                                          </p:val>
                                        </p:tav>
                                        <p:tav tm="100000">
                                          <p:val>
                                            <p:strVal val="0-ppt_w/2"/>
                                          </p:val>
                                        </p:tav>
                                      </p:tavLst>
                                    </p:anim>
                                    <p:anim calcmode="lin" valueType="num">
                                      <p:cBhvr additive="base">
                                        <p:cTn id="7" dur="500"/>
                                        <p:tgtEl>
                                          <p:spTgt spid="7"/>
                                        </p:tgtEl>
                                        <p:attrNameLst>
                                          <p:attrName>ppt_y</p:attrName>
                                        </p:attrNameLst>
                                      </p:cBhvr>
                                      <p:tavLst>
                                        <p:tav tm="0">
                                          <p:val>
                                            <p:strVal val="ppt_y"/>
                                          </p:val>
                                        </p:tav>
                                        <p:tav tm="100000">
                                          <p:val>
                                            <p:strVal val="ppt_y"/>
                                          </p:val>
                                        </p:tav>
                                      </p:tavLst>
                                    </p:anim>
                                    <p:set>
                                      <p:cBhvr>
                                        <p:cTn id="8"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850106"/>
          </a:xfrm>
        </p:spPr>
        <p:txBody>
          <a:bodyPr>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l"/>
            <a:r>
              <a:rPr lang="en-US" altLang="zh-CN" b="1" spc="50" dirty="0" smtClean="0">
                <a:ln w="11430"/>
                <a:solidFill>
                  <a:srgbClr val="660066"/>
                </a:solidFill>
                <a:effectLst>
                  <a:outerShdw blurRad="76200" dist="50800" dir="5400000" algn="tl" rotWithShape="0">
                    <a:srgbClr val="000000">
                      <a:alpha val="65000"/>
                    </a:srgbClr>
                  </a:outerShdw>
                </a:effectLst>
                <a:latin typeface="Calibri" pitchFamily="34" charset="0"/>
                <a:ea typeface="华文琥珀"/>
                <a:cs typeface="+mn-cs"/>
              </a:rPr>
              <a:t>§2.2</a:t>
            </a:r>
            <a:r>
              <a:rPr lang="zh-CN" altLang="en-US" b="1" spc="50" dirty="0" smtClean="0">
                <a:ln w="11430"/>
                <a:solidFill>
                  <a:srgbClr val="660066"/>
                </a:solidFill>
                <a:effectLst>
                  <a:outerShdw blurRad="76200" dist="50800" dir="5400000" algn="tl" rotWithShape="0">
                    <a:srgbClr val="000000">
                      <a:alpha val="65000"/>
                    </a:srgbClr>
                  </a:outerShdw>
                </a:effectLst>
                <a:latin typeface="Calibri" pitchFamily="34" charset="0"/>
                <a:ea typeface="华文琥珀"/>
                <a:cs typeface="+mn-cs"/>
              </a:rPr>
              <a:t>亮度成像模型</a:t>
            </a:r>
            <a:endParaRPr lang="zh-CN" altLang="en-US" b="1" spc="50" dirty="0">
              <a:ln w="11430"/>
              <a:solidFill>
                <a:srgbClr val="660066"/>
              </a:solidFill>
              <a:effectLst>
                <a:outerShdw blurRad="76200" dist="50800" dir="5400000" algn="tl" rotWithShape="0">
                  <a:srgbClr val="000000">
                    <a:alpha val="65000"/>
                  </a:srgbClr>
                </a:outerShdw>
              </a:effectLst>
              <a:latin typeface="Calibri" pitchFamily="34" charset="0"/>
              <a:ea typeface="华文琥珀"/>
              <a:cs typeface="+mn-cs"/>
            </a:endParaRPr>
          </a:p>
        </p:txBody>
      </p:sp>
      <p:sp>
        <p:nvSpPr>
          <p:cNvPr id="4" name="日期占位符 3"/>
          <p:cNvSpPr>
            <a:spLocks noGrp="1"/>
          </p:cNvSpPr>
          <p:nvPr>
            <p:ph type="dt" sz="half" idx="10"/>
          </p:nvPr>
        </p:nvSpPr>
        <p:spPr/>
        <p:txBody>
          <a:bodyPr/>
          <a:lstStyle/>
          <a:p>
            <a:pPr>
              <a:defRPr/>
            </a:pPr>
            <a:fld id="{105AD2CA-B0CD-3F43-A2E7-E3C1C3D03846}" type="datetime1">
              <a:rPr lang="zh-CN" altLang="en-US" smtClean="0"/>
              <a:pPr>
                <a:defRPr/>
              </a:pPr>
              <a:t>16/8/31</a:t>
            </a:fld>
            <a:endParaRPr lang="zh-CN" altLang="en-US"/>
          </a:p>
        </p:txBody>
      </p:sp>
      <p:sp>
        <p:nvSpPr>
          <p:cNvPr id="5" name="页脚占位符 4"/>
          <p:cNvSpPr>
            <a:spLocks noGrp="1"/>
          </p:cNvSpPr>
          <p:nvPr>
            <p:ph type="ftr" sz="quarter" idx="11"/>
          </p:nvPr>
        </p:nvSpPr>
        <p:spPr/>
        <p:txBody>
          <a:bodyPr/>
          <a:lstStyle/>
          <a:p>
            <a:pPr>
              <a:defRPr/>
            </a:pPr>
            <a:r>
              <a:rPr lang="zh-CN" altLang="en-US" smtClean="0"/>
              <a:t>数字图像处理</a:t>
            </a:r>
            <a:r>
              <a:rPr lang="en-US" altLang="zh-CN" smtClean="0"/>
              <a:t>-</a:t>
            </a:r>
            <a:r>
              <a:rPr lang="zh-CN" altLang="en-US" smtClean="0"/>
              <a:t>第</a:t>
            </a:r>
            <a:r>
              <a:rPr lang="en-US" altLang="zh-CN" smtClean="0"/>
              <a:t>2</a:t>
            </a:r>
            <a:r>
              <a:rPr lang="zh-CN" altLang="en-US" smtClean="0"/>
              <a:t>讲</a:t>
            </a:r>
            <a:endParaRPr lang="zh-CN" altLang="en-US"/>
          </a:p>
        </p:txBody>
      </p:sp>
      <p:sp>
        <p:nvSpPr>
          <p:cNvPr id="6" name="幻灯片编号占位符 5"/>
          <p:cNvSpPr>
            <a:spLocks noGrp="1"/>
          </p:cNvSpPr>
          <p:nvPr>
            <p:ph type="sldNum" sz="quarter" idx="12"/>
          </p:nvPr>
        </p:nvSpPr>
        <p:spPr/>
        <p:txBody>
          <a:bodyPr/>
          <a:lstStyle/>
          <a:p>
            <a:pPr>
              <a:defRPr/>
            </a:pPr>
            <a:fld id="{A3CB10BE-3BDA-4653-8168-CCA7A6ACD1D5}" type="slidenum">
              <a:rPr lang="zh-CN" altLang="en-US" smtClean="0"/>
              <a:pPr>
                <a:defRPr/>
              </a:pPr>
              <a:t>14</a:t>
            </a:fld>
            <a:endParaRPr lang="zh-CN" altLang="en-US"/>
          </a:p>
        </p:txBody>
      </p:sp>
      <p:sp>
        <p:nvSpPr>
          <p:cNvPr id="10" name="内容占位符 9"/>
          <p:cNvSpPr>
            <a:spLocks noGrp="1"/>
          </p:cNvSpPr>
          <p:nvPr>
            <p:ph idx="1"/>
          </p:nvPr>
        </p:nvSpPr>
        <p:spPr>
          <a:xfrm>
            <a:off x="457200" y="1340768"/>
            <a:ext cx="8229600" cy="4785395"/>
          </a:xfrm>
        </p:spPr>
        <p:txBody>
          <a:bodyPr/>
          <a:lstStyle/>
          <a:p>
            <a:r>
              <a:rPr kumimoji="1" lang="zh-CN" altLang="en-US" sz="2400" dirty="0" smtClean="0"/>
              <a:t>人眼视觉亮度特性</a:t>
            </a:r>
          </a:p>
          <a:p>
            <a:pPr lvl="1"/>
            <a:r>
              <a:rPr kumimoji="1" lang="zh-CN" altLang="en-US" sz="2000" dirty="0" smtClean="0"/>
              <a:t>视觉残留彩色补偿</a:t>
            </a:r>
            <a:endParaRPr kumimoji="1" lang="zh-CN" altLang="en-US" sz="2000" dirty="0"/>
          </a:p>
        </p:txBody>
      </p:sp>
      <p:pic>
        <p:nvPicPr>
          <p:cNvPr id="7" name="Picture 2"/>
          <p:cNvPicPr>
            <a:picLocks noChangeAspect="1" noChangeArrowheads="1"/>
          </p:cNvPicPr>
          <p:nvPr/>
        </p:nvPicPr>
        <p:blipFill>
          <a:blip r:embed="rId3" cstate="print"/>
          <a:srcRect/>
          <a:stretch>
            <a:fillRect/>
          </a:stretch>
        </p:blipFill>
        <p:spPr bwMode="auto">
          <a:xfrm>
            <a:off x="3635896" y="1268760"/>
            <a:ext cx="4471372" cy="5022255"/>
          </a:xfrm>
          <a:prstGeom prst="rect">
            <a:avLst/>
          </a:prstGeom>
          <a:noFill/>
          <a:ln w="9525">
            <a:noFill/>
            <a:miter lim="800000"/>
            <a:headEnd/>
            <a:tailEnd/>
          </a:ln>
        </p:spPr>
      </p:pic>
    </p:spTree>
    <p:extLst>
      <p:ext uri="{BB962C8B-B14F-4D97-AF65-F5344CB8AC3E}">
        <p14:creationId xmlns:p14="http://schemas.microsoft.com/office/powerpoint/2010/main" val="97892638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1" fill="hold" nodeType="clickEffect">
                                  <p:stCondLst>
                                    <p:cond delay="0"/>
                                  </p:stCondLst>
                                  <p:childTnLst>
                                    <p:anim calcmode="lin" valueType="num">
                                      <p:cBhvr additive="base">
                                        <p:cTn id="6" dur="500"/>
                                        <p:tgtEl>
                                          <p:spTgt spid="7"/>
                                        </p:tgtEl>
                                        <p:attrNameLst>
                                          <p:attrName>ppt_x</p:attrName>
                                        </p:attrNameLst>
                                      </p:cBhvr>
                                      <p:tavLst>
                                        <p:tav tm="0">
                                          <p:val>
                                            <p:strVal val="ppt_x"/>
                                          </p:val>
                                        </p:tav>
                                        <p:tav tm="100000">
                                          <p:val>
                                            <p:strVal val="ppt_x"/>
                                          </p:val>
                                        </p:tav>
                                      </p:tavLst>
                                    </p:anim>
                                    <p:anim calcmode="lin" valueType="num">
                                      <p:cBhvr additive="base">
                                        <p:cTn id="7" dur="500"/>
                                        <p:tgtEl>
                                          <p:spTgt spid="7"/>
                                        </p:tgtEl>
                                        <p:attrNameLst>
                                          <p:attrName>ppt_y</p:attrName>
                                        </p:attrNameLst>
                                      </p:cBhvr>
                                      <p:tavLst>
                                        <p:tav tm="0">
                                          <p:val>
                                            <p:strVal val="ppt_y"/>
                                          </p:val>
                                        </p:tav>
                                        <p:tav tm="100000">
                                          <p:val>
                                            <p:strVal val="0-ppt_h/2"/>
                                          </p:val>
                                        </p:tav>
                                      </p:tavLst>
                                    </p:anim>
                                    <p:set>
                                      <p:cBhvr>
                                        <p:cTn id="8"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850106"/>
          </a:xfrm>
        </p:spPr>
        <p:txBody>
          <a:bodyPr>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l"/>
            <a:r>
              <a:rPr lang="en-US" altLang="zh-CN" b="1" spc="50" dirty="0" smtClean="0">
                <a:ln w="11430"/>
                <a:solidFill>
                  <a:srgbClr val="660066"/>
                </a:solidFill>
                <a:effectLst>
                  <a:outerShdw blurRad="76200" dist="50800" dir="5400000" algn="tl" rotWithShape="0">
                    <a:srgbClr val="000000">
                      <a:alpha val="65000"/>
                    </a:srgbClr>
                  </a:outerShdw>
                </a:effectLst>
                <a:latin typeface="Calibri" pitchFamily="34" charset="0"/>
                <a:ea typeface="华文琥珀"/>
                <a:cs typeface="+mn-cs"/>
              </a:rPr>
              <a:t>§2.3</a:t>
            </a:r>
            <a:r>
              <a:rPr lang="zh-CN" altLang="en-US" b="1" spc="50" dirty="0" smtClean="0">
                <a:ln w="11430"/>
                <a:solidFill>
                  <a:srgbClr val="660066"/>
                </a:solidFill>
                <a:effectLst>
                  <a:outerShdw blurRad="76200" dist="50800" dir="5400000" algn="tl" rotWithShape="0">
                    <a:srgbClr val="000000">
                      <a:alpha val="65000"/>
                    </a:srgbClr>
                  </a:outerShdw>
                </a:effectLst>
                <a:latin typeface="Calibri" pitchFamily="34" charset="0"/>
                <a:ea typeface="华文琥珀"/>
                <a:cs typeface="+mn-cs"/>
              </a:rPr>
              <a:t>采样与量化</a:t>
            </a:r>
            <a:endParaRPr lang="zh-CN" altLang="en-US" b="1" spc="50" dirty="0">
              <a:ln w="11430"/>
              <a:solidFill>
                <a:srgbClr val="660066"/>
              </a:solidFill>
              <a:effectLst>
                <a:outerShdw blurRad="76200" dist="50800" dir="5400000" algn="tl" rotWithShape="0">
                  <a:srgbClr val="000000">
                    <a:alpha val="65000"/>
                  </a:srgbClr>
                </a:outerShdw>
              </a:effectLst>
              <a:latin typeface="Calibri" pitchFamily="34" charset="0"/>
              <a:ea typeface="华文琥珀"/>
              <a:cs typeface="+mn-cs"/>
            </a:endParaRPr>
          </a:p>
        </p:txBody>
      </p:sp>
      <p:sp>
        <p:nvSpPr>
          <p:cNvPr id="3" name="内容占位符 2"/>
          <p:cNvSpPr>
            <a:spLocks noGrp="1"/>
          </p:cNvSpPr>
          <p:nvPr>
            <p:ph idx="1"/>
          </p:nvPr>
        </p:nvSpPr>
        <p:spPr>
          <a:xfrm>
            <a:off x="457200" y="1196752"/>
            <a:ext cx="8229600" cy="5400600"/>
          </a:xfrm>
        </p:spPr>
        <p:txBody>
          <a:bodyPr/>
          <a:lstStyle/>
          <a:p>
            <a:r>
              <a:rPr kumimoji="1" lang="zh-CN" altLang="en-US" sz="2800" dirty="0" smtClean="0"/>
              <a:t>通过采样和量化，模拟图像变成数字图像</a:t>
            </a:r>
            <a:endParaRPr kumimoji="1" lang="en-US" altLang="zh-CN" sz="2800" dirty="0" smtClean="0"/>
          </a:p>
          <a:p>
            <a:pPr lvl="1"/>
            <a:r>
              <a:rPr kumimoji="1" lang="zh-CN" altLang="en-US" sz="2400" dirty="0" smtClean="0"/>
              <a:t>数字图像空间分辨率与采样有关</a:t>
            </a:r>
            <a:endParaRPr kumimoji="1" lang="en-US" altLang="zh-CN" sz="2400" dirty="0" smtClean="0"/>
          </a:p>
          <a:p>
            <a:pPr lvl="2"/>
            <a:r>
              <a:rPr kumimoji="1" lang="zh-CN" altLang="en-US" sz="2000" dirty="0" smtClean="0"/>
              <a:t>图像的尺寸，在成像的时候采样为</a:t>
            </a:r>
            <a:r>
              <a:rPr kumimoji="1" lang="en-US" altLang="zh-CN" sz="2000" dirty="0" smtClean="0"/>
              <a:t>M*N</a:t>
            </a:r>
            <a:r>
              <a:rPr kumimoji="1" lang="zh-CN" altLang="en-US" sz="2000" dirty="0" smtClean="0"/>
              <a:t>像素</a:t>
            </a:r>
            <a:endParaRPr kumimoji="1" lang="en-US" altLang="zh-CN" sz="2000" dirty="0" smtClean="0"/>
          </a:p>
          <a:p>
            <a:pPr lvl="2"/>
            <a:endParaRPr kumimoji="1" lang="en-US" altLang="zh-CN" sz="2000" dirty="0"/>
          </a:p>
          <a:p>
            <a:pPr lvl="2"/>
            <a:endParaRPr kumimoji="1" lang="en-US" altLang="zh-CN" sz="2000" dirty="0" smtClean="0"/>
          </a:p>
          <a:p>
            <a:pPr lvl="2"/>
            <a:endParaRPr kumimoji="1" lang="en-US" altLang="zh-CN" sz="2000" dirty="0"/>
          </a:p>
          <a:p>
            <a:pPr lvl="1"/>
            <a:r>
              <a:rPr kumimoji="1" lang="zh-CN" altLang="en-US" sz="2400" dirty="0" smtClean="0"/>
              <a:t>数字图像的灰度分辨率与量化有关</a:t>
            </a:r>
            <a:endParaRPr kumimoji="1" lang="en-US" altLang="zh-CN" sz="2400" dirty="0" smtClean="0"/>
          </a:p>
          <a:p>
            <a:pPr lvl="2"/>
            <a:r>
              <a:rPr kumimoji="1" lang="zh-CN" altLang="en-US" sz="2000" dirty="0" smtClean="0"/>
              <a:t>在成像时，每个像素量化为</a:t>
            </a:r>
            <a:r>
              <a:rPr kumimoji="1" lang="en-US" altLang="zh-CN" sz="2000" dirty="0" smtClean="0"/>
              <a:t>G</a:t>
            </a:r>
            <a:r>
              <a:rPr kumimoji="1" lang="zh-CN" altLang="en-US" sz="2000" dirty="0" smtClean="0"/>
              <a:t>个灰度等级：</a:t>
            </a:r>
            <a:r>
              <a:rPr kumimoji="1" lang="en-US" altLang="zh-CN" sz="2000" dirty="0" smtClean="0"/>
              <a:t>G=2</a:t>
            </a:r>
            <a:r>
              <a:rPr kumimoji="1" lang="en-US" altLang="zh-CN" sz="2000" baseline="30000" dirty="0" smtClean="0"/>
              <a:t>k</a:t>
            </a:r>
          </a:p>
          <a:p>
            <a:pPr lvl="2"/>
            <a:endParaRPr kumimoji="1" lang="en-US" altLang="zh-CN" sz="2000" baseline="30000" dirty="0"/>
          </a:p>
          <a:p>
            <a:pPr lvl="2"/>
            <a:endParaRPr kumimoji="1" lang="en-US" altLang="zh-CN" sz="2000" baseline="30000" dirty="0" smtClean="0"/>
          </a:p>
          <a:p>
            <a:pPr lvl="2"/>
            <a:endParaRPr kumimoji="1" lang="en-US" altLang="zh-CN" sz="2000" baseline="30000" dirty="0"/>
          </a:p>
          <a:p>
            <a:pPr lvl="2"/>
            <a:endParaRPr kumimoji="1" lang="en-US" altLang="zh-CN" sz="2000" baseline="30000" dirty="0" smtClean="0"/>
          </a:p>
          <a:p>
            <a:pPr lvl="2"/>
            <a:endParaRPr kumimoji="1" lang="en-US" altLang="zh-CN" sz="2000" baseline="30000" dirty="0"/>
          </a:p>
          <a:p>
            <a:pPr lvl="1"/>
            <a:r>
              <a:rPr kumimoji="1" lang="zh-CN" altLang="en-US" sz="2400" dirty="0" smtClean="0"/>
              <a:t>存储一幅灰度数字图像需要</a:t>
            </a:r>
            <a:r>
              <a:rPr kumimoji="1" lang="en-US" altLang="zh-CN" sz="2400" dirty="0" smtClean="0"/>
              <a:t>M</a:t>
            </a:r>
            <a:r>
              <a:rPr kumimoji="1" lang="zh-CN" altLang="en-US" sz="2400" dirty="0" smtClean="0"/>
              <a:t>*</a:t>
            </a:r>
            <a:r>
              <a:rPr kumimoji="1" lang="en-US" altLang="zh-CN" sz="2400" dirty="0" smtClean="0"/>
              <a:t>N</a:t>
            </a:r>
            <a:r>
              <a:rPr kumimoji="1" lang="zh-CN" altLang="en-US" sz="2400" dirty="0" smtClean="0"/>
              <a:t>*</a:t>
            </a:r>
            <a:r>
              <a:rPr kumimoji="1" lang="en-US" altLang="zh-CN" sz="2400" dirty="0" smtClean="0"/>
              <a:t>k</a:t>
            </a:r>
            <a:r>
              <a:rPr kumimoji="1" lang="zh-CN" altLang="en-US" sz="2400" dirty="0" smtClean="0"/>
              <a:t>字节</a:t>
            </a:r>
            <a:r>
              <a:rPr kumimoji="1" lang="en-US" altLang="zh-CN" sz="2400" dirty="0" smtClean="0"/>
              <a:t>(byte)</a:t>
            </a:r>
          </a:p>
          <a:p>
            <a:pPr lvl="2"/>
            <a:endParaRPr kumimoji="1" lang="en-US" altLang="zh-CN" dirty="0" smtClean="0"/>
          </a:p>
        </p:txBody>
      </p:sp>
      <p:sp>
        <p:nvSpPr>
          <p:cNvPr id="4" name="日期占位符 3"/>
          <p:cNvSpPr>
            <a:spLocks noGrp="1"/>
          </p:cNvSpPr>
          <p:nvPr>
            <p:ph type="dt" sz="half" idx="10"/>
          </p:nvPr>
        </p:nvSpPr>
        <p:spPr/>
        <p:txBody>
          <a:bodyPr/>
          <a:lstStyle/>
          <a:p>
            <a:pPr>
              <a:defRPr/>
            </a:pPr>
            <a:fld id="{EB139E64-EFE3-884D-B62D-0D08C7121C78}" type="datetime1">
              <a:rPr lang="zh-CN" altLang="en-US" smtClean="0"/>
              <a:pPr>
                <a:defRPr/>
              </a:pPr>
              <a:t>16/8/31</a:t>
            </a:fld>
            <a:endParaRPr lang="zh-CN" altLang="en-US"/>
          </a:p>
        </p:txBody>
      </p:sp>
      <p:sp>
        <p:nvSpPr>
          <p:cNvPr id="5" name="页脚占位符 4"/>
          <p:cNvSpPr>
            <a:spLocks noGrp="1"/>
          </p:cNvSpPr>
          <p:nvPr>
            <p:ph type="ftr" sz="quarter" idx="11"/>
          </p:nvPr>
        </p:nvSpPr>
        <p:spPr/>
        <p:txBody>
          <a:bodyPr/>
          <a:lstStyle/>
          <a:p>
            <a:pPr>
              <a:defRPr/>
            </a:pPr>
            <a:r>
              <a:rPr lang="zh-CN" altLang="en-US" smtClean="0"/>
              <a:t>数字图像处理</a:t>
            </a:r>
            <a:r>
              <a:rPr lang="en-US" altLang="zh-CN" smtClean="0"/>
              <a:t>-</a:t>
            </a:r>
            <a:r>
              <a:rPr lang="zh-CN" altLang="en-US" smtClean="0"/>
              <a:t>第</a:t>
            </a:r>
            <a:r>
              <a:rPr lang="en-US" altLang="zh-CN" smtClean="0"/>
              <a:t>2</a:t>
            </a:r>
            <a:r>
              <a:rPr lang="zh-CN" altLang="en-US" smtClean="0"/>
              <a:t>讲</a:t>
            </a:r>
            <a:endParaRPr lang="zh-CN" altLang="en-US"/>
          </a:p>
        </p:txBody>
      </p:sp>
      <p:sp>
        <p:nvSpPr>
          <p:cNvPr id="6" name="幻灯片编号占位符 5"/>
          <p:cNvSpPr>
            <a:spLocks noGrp="1"/>
          </p:cNvSpPr>
          <p:nvPr>
            <p:ph type="sldNum" sz="quarter" idx="12"/>
          </p:nvPr>
        </p:nvSpPr>
        <p:spPr/>
        <p:txBody>
          <a:bodyPr/>
          <a:lstStyle/>
          <a:p>
            <a:pPr>
              <a:defRPr/>
            </a:pPr>
            <a:fld id="{A3CB10BE-3BDA-4653-8168-CCA7A6ACD1D5}" type="slidenum">
              <a:rPr lang="zh-CN" altLang="en-US" smtClean="0"/>
              <a:pPr>
                <a:defRPr/>
              </a:pPr>
              <a:t>15</a:t>
            </a:fld>
            <a:endParaRPr lang="zh-CN" altLang="en-US"/>
          </a:p>
        </p:txBody>
      </p:sp>
      <p:sp>
        <p:nvSpPr>
          <p:cNvPr id="7" name="矩形 6"/>
          <p:cNvSpPr/>
          <p:nvPr/>
        </p:nvSpPr>
        <p:spPr>
          <a:xfrm>
            <a:off x="1619672" y="2492896"/>
            <a:ext cx="5472608" cy="1152128"/>
          </a:xfrm>
          <a:prstGeom prst="rect">
            <a:avLst/>
          </a:prstGeom>
          <a:solidFill>
            <a:srgbClr val="FDEADA"/>
          </a:solidFill>
        </p:spPr>
        <p:style>
          <a:lnRef idx="1">
            <a:schemeClr val="accent1"/>
          </a:lnRef>
          <a:fillRef idx="3">
            <a:schemeClr val="accent1"/>
          </a:fillRef>
          <a:effectRef idx="2">
            <a:schemeClr val="accent1"/>
          </a:effectRef>
          <a:fontRef idx="minor">
            <a:schemeClr val="lt1"/>
          </a:fontRef>
        </p:style>
        <p:txBody>
          <a:bodyPr rtlCol="0" anchor="ctr"/>
          <a:lstStyle/>
          <a:p>
            <a:r>
              <a:rPr kumimoji="1" lang="zh-CN" altLang="en-US" dirty="0" smtClean="0">
                <a:solidFill>
                  <a:srgbClr val="0000FF"/>
                </a:solidFill>
              </a:rPr>
              <a:t>问题：</a:t>
            </a:r>
            <a:endParaRPr kumimoji="1" lang="en-US" altLang="zh-CN" dirty="0" smtClean="0">
              <a:solidFill>
                <a:srgbClr val="0000FF"/>
              </a:solidFill>
            </a:endParaRPr>
          </a:p>
          <a:p>
            <a:r>
              <a:rPr kumimoji="1" lang="en-US" altLang="zh-CN" dirty="0" smtClean="0">
                <a:solidFill>
                  <a:srgbClr val="0000FF"/>
                </a:solidFill>
              </a:rPr>
              <a:t>iphone6 </a:t>
            </a:r>
            <a:r>
              <a:rPr kumimoji="1" lang="en-US" altLang="zh-CN" dirty="0">
                <a:solidFill>
                  <a:srgbClr val="0000FF"/>
                </a:solidFill>
              </a:rPr>
              <a:t>plus </a:t>
            </a:r>
            <a:r>
              <a:rPr kumimoji="1" lang="zh-CN" altLang="en-US" dirty="0">
                <a:solidFill>
                  <a:srgbClr val="0000FF"/>
                </a:solidFill>
              </a:rPr>
              <a:t>屏幕空间分辨率</a:t>
            </a:r>
            <a:r>
              <a:rPr kumimoji="1" lang="en-US" altLang="zh-CN" dirty="0">
                <a:solidFill>
                  <a:srgbClr val="0000FF"/>
                </a:solidFill>
              </a:rPr>
              <a:t>1920*1080=</a:t>
            </a:r>
            <a:r>
              <a:rPr kumimoji="1" lang="en-US" altLang="zh-CN" dirty="0" smtClean="0">
                <a:solidFill>
                  <a:srgbClr val="0000FF"/>
                </a:solidFill>
              </a:rPr>
              <a:t>207</a:t>
            </a:r>
            <a:r>
              <a:rPr kumimoji="1" lang="zh-CN" altLang="en-US" dirty="0" smtClean="0">
                <a:solidFill>
                  <a:srgbClr val="0000FF"/>
                </a:solidFill>
              </a:rPr>
              <a:t>万像素。</a:t>
            </a:r>
            <a:endParaRPr kumimoji="1" lang="en-US" altLang="zh-CN" dirty="0">
              <a:solidFill>
                <a:srgbClr val="0000FF"/>
              </a:solidFill>
            </a:endParaRPr>
          </a:p>
          <a:p>
            <a:r>
              <a:rPr kumimoji="1" lang="zh-CN" altLang="en-US" dirty="0">
                <a:solidFill>
                  <a:srgbClr val="0000FF"/>
                </a:solidFill>
              </a:rPr>
              <a:t>屏幕尺寸</a:t>
            </a:r>
            <a:r>
              <a:rPr kumimoji="1" lang="en-US" altLang="zh-CN" dirty="0">
                <a:solidFill>
                  <a:srgbClr val="0000FF"/>
                </a:solidFill>
              </a:rPr>
              <a:t>5.5’’</a:t>
            </a:r>
            <a:r>
              <a:rPr kumimoji="1" lang="zh-CN" altLang="en-US" dirty="0">
                <a:solidFill>
                  <a:srgbClr val="0000FF"/>
                </a:solidFill>
              </a:rPr>
              <a:t>，像素密度</a:t>
            </a:r>
            <a:r>
              <a:rPr kumimoji="1" lang="en-US" altLang="zh-CN" dirty="0" smtClean="0">
                <a:solidFill>
                  <a:srgbClr val="0000FF"/>
                </a:solidFill>
              </a:rPr>
              <a:t>401ppi</a:t>
            </a:r>
            <a:r>
              <a:rPr kumimoji="1" lang="zh-CN" altLang="en-US" dirty="0" smtClean="0">
                <a:solidFill>
                  <a:srgbClr val="0000FF"/>
                </a:solidFill>
              </a:rPr>
              <a:t>。</a:t>
            </a:r>
            <a:endParaRPr kumimoji="1" lang="en-US" altLang="zh-CN" dirty="0" smtClean="0">
              <a:solidFill>
                <a:srgbClr val="0000FF"/>
              </a:solidFill>
            </a:endParaRPr>
          </a:p>
          <a:p>
            <a:r>
              <a:rPr kumimoji="1" lang="zh-CN" altLang="en-US" dirty="0" smtClean="0">
                <a:solidFill>
                  <a:srgbClr val="0000FF"/>
                </a:solidFill>
              </a:rPr>
              <a:t>根据人眼视觉模型，这种显现精度适合多远距离观看</a:t>
            </a:r>
            <a:endParaRPr kumimoji="1" lang="zh-CN" altLang="en-US" dirty="0">
              <a:solidFill>
                <a:srgbClr val="0000FF"/>
              </a:solidFill>
            </a:endParaRPr>
          </a:p>
        </p:txBody>
      </p:sp>
      <p:sp>
        <p:nvSpPr>
          <p:cNvPr id="8" name="矩形 7"/>
          <p:cNvSpPr/>
          <p:nvPr/>
        </p:nvSpPr>
        <p:spPr>
          <a:xfrm>
            <a:off x="1619672" y="4365104"/>
            <a:ext cx="5472608" cy="1152128"/>
          </a:xfrm>
          <a:prstGeom prst="rect">
            <a:avLst/>
          </a:prstGeom>
          <a:solidFill>
            <a:srgbClr val="FDEADA"/>
          </a:solidFill>
        </p:spPr>
        <p:style>
          <a:lnRef idx="1">
            <a:schemeClr val="accent1"/>
          </a:lnRef>
          <a:fillRef idx="3">
            <a:schemeClr val="accent1"/>
          </a:fillRef>
          <a:effectRef idx="2">
            <a:schemeClr val="accent1"/>
          </a:effectRef>
          <a:fontRef idx="minor">
            <a:schemeClr val="lt1"/>
          </a:fontRef>
        </p:style>
        <p:txBody>
          <a:bodyPr rtlCol="0" anchor="ctr"/>
          <a:lstStyle/>
          <a:p>
            <a:r>
              <a:rPr kumimoji="1" lang="zh-CN" altLang="en-US" dirty="0" smtClean="0">
                <a:solidFill>
                  <a:srgbClr val="0000FF"/>
                </a:solidFill>
              </a:rPr>
              <a:t>问题：</a:t>
            </a:r>
          </a:p>
          <a:p>
            <a:r>
              <a:rPr kumimoji="1" lang="zh-CN" altLang="en-US" dirty="0" smtClean="0">
                <a:solidFill>
                  <a:srgbClr val="0000FF"/>
                </a:solidFill>
              </a:rPr>
              <a:t>根据人眼视觉对亮度的对数效应，表示亮度灵敏度的韦伯比为</a:t>
            </a:r>
            <a:r>
              <a:rPr kumimoji="1" lang="en-US" altLang="zh-CN" dirty="0" smtClean="0">
                <a:solidFill>
                  <a:srgbClr val="0000FF"/>
                </a:solidFill>
              </a:rPr>
              <a:t>2%</a:t>
            </a:r>
            <a:r>
              <a:rPr kumimoji="1" lang="zh-CN" altLang="en-US" dirty="0" smtClean="0">
                <a:solidFill>
                  <a:srgbClr val="0000FF"/>
                </a:solidFill>
              </a:rPr>
              <a:t>。</a:t>
            </a:r>
            <a:endParaRPr kumimoji="1" lang="en-US" altLang="zh-CN" dirty="0" smtClean="0">
              <a:solidFill>
                <a:srgbClr val="0000FF"/>
              </a:solidFill>
            </a:endParaRPr>
          </a:p>
          <a:p>
            <a:r>
              <a:rPr kumimoji="1" lang="zh-CN" altLang="en-US" dirty="0" smtClean="0">
                <a:solidFill>
                  <a:srgbClr val="0000FF"/>
                </a:solidFill>
              </a:rPr>
              <a:t>那么。一幅数字图像采用多少等级的灰度量化合适？</a:t>
            </a:r>
            <a:endParaRPr kumimoji="1" lang="en-US" altLang="zh-CN" dirty="0" smtClean="0">
              <a:solidFill>
                <a:srgbClr val="0000FF"/>
              </a:solidFill>
            </a:endParaRPr>
          </a:p>
        </p:txBody>
      </p:sp>
      <p:sp>
        <p:nvSpPr>
          <p:cNvPr id="9" name="椭圆形标注 8"/>
          <p:cNvSpPr/>
          <p:nvPr/>
        </p:nvSpPr>
        <p:spPr>
          <a:xfrm>
            <a:off x="7236296" y="1484784"/>
            <a:ext cx="1800200" cy="1296144"/>
          </a:xfrm>
          <a:prstGeom prst="wedgeEllipseCallout">
            <a:avLst/>
          </a:prstGeom>
          <a:solidFill>
            <a:srgbClr val="FFFF00"/>
          </a:solidFill>
          <a:scene3d>
            <a:camera prst="orthographicFront"/>
            <a:lightRig rig="threePt" dir="t"/>
          </a:scene3d>
          <a:sp3d>
            <a:bevelT prst="angle"/>
          </a:sp3d>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dirty="0" smtClean="0">
                <a:solidFill>
                  <a:srgbClr val="FF0000"/>
                </a:solidFill>
              </a:rPr>
              <a:t>高清</a:t>
            </a:r>
            <a:r>
              <a:rPr kumimoji="1" lang="en-US" altLang="zh-CN" dirty="0" smtClean="0">
                <a:solidFill>
                  <a:srgbClr val="FF0000"/>
                </a:solidFill>
              </a:rPr>
              <a:t>16</a:t>
            </a:r>
            <a:r>
              <a:rPr kumimoji="1" lang="zh-CN" altLang="en-US" dirty="0" smtClean="0">
                <a:solidFill>
                  <a:srgbClr val="FF0000"/>
                </a:solidFill>
              </a:rPr>
              <a:t>：</a:t>
            </a:r>
            <a:r>
              <a:rPr kumimoji="1" lang="en-US" altLang="zh-CN" dirty="0" smtClean="0">
                <a:solidFill>
                  <a:srgbClr val="FF0000"/>
                </a:solidFill>
              </a:rPr>
              <a:t>9</a:t>
            </a:r>
          </a:p>
          <a:p>
            <a:pPr algn="ctr"/>
            <a:r>
              <a:rPr kumimoji="1" lang="zh-CN" altLang="en-US" dirty="0" smtClean="0">
                <a:solidFill>
                  <a:srgbClr val="FF0000"/>
                </a:solidFill>
              </a:rPr>
              <a:t>标清</a:t>
            </a:r>
            <a:r>
              <a:rPr kumimoji="1" lang="en-US" altLang="zh-CN" dirty="0" smtClean="0">
                <a:solidFill>
                  <a:srgbClr val="FF0000"/>
                </a:solidFill>
              </a:rPr>
              <a:t>4</a:t>
            </a:r>
            <a:r>
              <a:rPr kumimoji="1" lang="zh-CN" altLang="en-US" dirty="0" smtClean="0">
                <a:solidFill>
                  <a:srgbClr val="FF0000"/>
                </a:solidFill>
              </a:rPr>
              <a:t>：</a:t>
            </a:r>
            <a:r>
              <a:rPr kumimoji="1" lang="en-US" altLang="zh-CN" dirty="0" smtClean="0">
                <a:solidFill>
                  <a:srgbClr val="FF0000"/>
                </a:solidFill>
              </a:rPr>
              <a:t>3</a:t>
            </a:r>
          </a:p>
          <a:p>
            <a:pPr algn="ctr"/>
            <a:r>
              <a:rPr kumimoji="1" lang="zh-CN" altLang="en-US" dirty="0" smtClean="0">
                <a:solidFill>
                  <a:srgbClr val="FF0000"/>
                </a:solidFill>
              </a:rPr>
              <a:t>如何转换？</a:t>
            </a:r>
            <a:endParaRPr kumimoji="1" lang="zh-CN" altLang="en-US" dirty="0">
              <a:solidFill>
                <a:srgbClr val="FF0000"/>
              </a:solidFill>
            </a:endParaRPr>
          </a:p>
        </p:txBody>
      </p:sp>
    </p:spTree>
    <p:extLst>
      <p:ext uri="{BB962C8B-B14F-4D97-AF65-F5344CB8AC3E}">
        <p14:creationId xmlns:p14="http://schemas.microsoft.com/office/powerpoint/2010/main" val="164875965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wipe(down)">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down)">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down)">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3">
                                            <p:txEl>
                                              <p:pRg st="7" end="7"/>
                                            </p:txEl>
                                          </p:spTgt>
                                        </p:tgtEl>
                                        <p:attrNameLst>
                                          <p:attrName>style.visibility</p:attrName>
                                        </p:attrNameLst>
                                      </p:cBhvr>
                                      <p:to>
                                        <p:strVal val="visible"/>
                                      </p:to>
                                    </p:set>
                                    <p:animEffect transition="in" filter="wipe(down)">
                                      <p:cBhvr>
                                        <p:cTn id="22" dur="500"/>
                                        <p:tgtEl>
                                          <p:spTgt spid="3">
                                            <p:txEl>
                                              <p:pRg st="7" end="7"/>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wipe(down)">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3">
                                            <p:txEl>
                                              <p:pRg st="13" end="13"/>
                                            </p:txEl>
                                          </p:spTgt>
                                        </p:tgtEl>
                                        <p:attrNameLst>
                                          <p:attrName>style.visibility</p:attrName>
                                        </p:attrNameLst>
                                      </p:cBhvr>
                                      <p:to>
                                        <p:strVal val="visible"/>
                                      </p:to>
                                    </p:set>
                                    <p:animEffect transition="in" filter="wipe(down)">
                                      <p:cBhvr>
                                        <p:cTn id="32" dur="500"/>
                                        <p:tgtEl>
                                          <p:spTgt spid="3">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850106"/>
          </a:xfrm>
        </p:spPr>
        <p:txBody>
          <a:bodyPr>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l"/>
            <a:r>
              <a:rPr lang="en-US" altLang="zh-CN" b="1" spc="50" dirty="0" smtClean="0">
                <a:ln w="11430"/>
                <a:solidFill>
                  <a:srgbClr val="660066"/>
                </a:solidFill>
                <a:effectLst>
                  <a:outerShdw blurRad="76200" dist="50800" dir="5400000" algn="tl" rotWithShape="0">
                    <a:srgbClr val="000000">
                      <a:alpha val="65000"/>
                    </a:srgbClr>
                  </a:outerShdw>
                </a:effectLst>
                <a:latin typeface="Calibri" pitchFamily="34" charset="0"/>
                <a:ea typeface="华文琥珀"/>
                <a:cs typeface="+mn-cs"/>
              </a:rPr>
              <a:t>§2.3</a:t>
            </a:r>
            <a:r>
              <a:rPr lang="zh-CN" altLang="en-US" b="1" spc="50" dirty="0" smtClean="0">
                <a:ln w="11430"/>
                <a:solidFill>
                  <a:srgbClr val="660066"/>
                </a:solidFill>
                <a:effectLst>
                  <a:outerShdw blurRad="76200" dist="50800" dir="5400000" algn="tl" rotWithShape="0">
                    <a:srgbClr val="000000">
                      <a:alpha val="65000"/>
                    </a:srgbClr>
                  </a:outerShdw>
                </a:effectLst>
                <a:latin typeface="Calibri" pitchFamily="34" charset="0"/>
                <a:ea typeface="华文琥珀"/>
                <a:cs typeface="+mn-cs"/>
              </a:rPr>
              <a:t>采样与量化</a:t>
            </a:r>
            <a:endParaRPr lang="zh-CN" altLang="en-US" b="1" spc="50" dirty="0">
              <a:ln w="11430"/>
              <a:solidFill>
                <a:srgbClr val="660066"/>
              </a:solidFill>
              <a:effectLst>
                <a:outerShdw blurRad="76200" dist="50800" dir="5400000" algn="tl" rotWithShape="0">
                  <a:srgbClr val="000000">
                    <a:alpha val="65000"/>
                  </a:srgbClr>
                </a:outerShdw>
              </a:effectLst>
              <a:latin typeface="Calibri" pitchFamily="34" charset="0"/>
              <a:ea typeface="华文琥珀"/>
              <a:cs typeface="+mn-cs"/>
            </a:endParaRPr>
          </a:p>
        </p:txBody>
      </p:sp>
      <p:sp>
        <p:nvSpPr>
          <p:cNvPr id="3" name="内容占位符 2"/>
          <p:cNvSpPr>
            <a:spLocks noGrp="1"/>
          </p:cNvSpPr>
          <p:nvPr>
            <p:ph idx="1"/>
          </p:nvPr>
        </p:nvSpPr>
        <p:spPr>
          <a:xfrm>
            <a:off x="457200" y="1196752"/>
            <a:ext cx="8229600" cy="5400600"/>
          </a:xfrm>
        </p:spPr>
        <p:txBody>
          <a:bodyPr/>
          <a:lstStyle/>
          <a:p>
            <a:r>
              <a:rPr kumimoji="1" lang="zh-CN" altLang="en-US" dirty="0" smtClean="0"/>
              <a:t>图像质量与采样</a:t>
            </a:r>
            <a:endParaRPr kumimoji="1" lang="zh-CN" altLang="en-US" dirty="0"/>
          </a:p>
        </p:txBody>
      </p:sp>
      <p:sp>
        <p:nvSpPr>
          <p:cNvPr id="4" name="日期占位符 3"/>
          <p:cNvSpPr>
            <a:spLocks noGrp="1"/>
          </p:cNvSpPr>
          <p:nvPr>
            <p:ph type="dt" sz="half" idx="10"/>
          </p:nvPr>
        </p:nvSpPr>
        <p:spPr/>
        <p:txBody>
          <a:bodyPr/>
          <a:lstStyle/>
          <a:p>
            <a:pPr>
              <a:defRPr/>
            </a:pPr>
            <a:fld id="{39F2957B-CE03-5041-9FE7-296B8014A900}" type="datetime1">
              <a:rPr lang="zh-CN" altLang="en-US" smtClean="0"/>
              <a:pPr>
                <a:defRPr/>
              </a:pPr>
              <a:t>16/8/31</a:t>
            </a:fld>
            <a:endParaRPr lang="zh-CN" altLang="en-US"/>
          </a:p>
        </p:txBody>
      </p:sp>
      <p:sp>
        <p:nvSpPr>
          <p:cNvPr id="5" name="页脚占位符 4"/>
          <p:cNvSpPr>
            <a:spLocks noGrp="1"/>
          </p:cNvSpPr>
          <p:nvPr>
            <p:ph type="ftr" sz="quarter" idx="11"/>
          </p:nvPr>
        </p:nvSpPr>
        <p:spPr/>
        <p:txBody>
          <a:bodyPr/>
          <a:lstStyle/>
          <a:p>
            <a:pPr>
              <a:defRPr/>
            </a:pPr>
            <a:r>
              <a:rPr lang="zh-CN" altLang="en-US" smtClean="0"/>
              <a:t>数字图像处理</a:t>
            </a:r>
            <a:r>
              <a:rPr lang="en-US" altLang="zh-CN" smtClean="0"/>
              <a:t>-</a:t>
            </a:r>
            <a:r>
              <a:rPr lang="zh-CN" altLang="en-US" smtClean="0"/>
              <a:t>第</a:t>
            </a:r>
            <a:r>
              <a:rPr lang="en-US" altLang="zh-CN" smtClean="0"/>
              <a:t>2</a:t>
            </a:r>
            <a:r>
              <a:rPr lang="zh-CN" altLang="en-US" smtClean="0"/>
              <a:t>讲</a:t>
            </a:r>
            <a:endParaRPr lang="zh-CN" altLang="en-US"/>
          </a:p>
        </p:txBody>
      </p:sp>
      <p:sp>
        <p:nvSpPr>
          <p:cNvPr id="6" name="幻灯片编号占位符 5"/>
          <p:cNvSpPr>
            <a:spLocks noGrp="1"/>
          </p:cNvSpPr>
          <p:nvPr>
            <p:ph type="sldNum" sz="quarter" idx="12"/>
          </p:nvPr>
        </p:nvSpPr>
        <p:spPr/>
        <p:txBody>
          <a:bodyPr/>
          <a:lstStyle/>
          <a:p>
            <a:pPr>
              <a:defRPr/>
            </a:pPr>
            <a:fld id="{A3CB10BE-3BDA-4653-8168-CCA7A6ACD1D5}" type="slidenum">
              <a:rPr lang="zh-CN" altLang="en-US" smtClean="0"/>
              <a:pPr>
                <a:defRPr/>
              </a:pPr>
              <a:t>16</a:t>
            </a:fld>
            <a:endParaRPr lang="zh-CN" altLang="en-US"/>
          </a:p>
        </p:txBody>
      </p:sp>
      <p:pic>
        <p:nvPicPr>
          <p:cNvPr id="9" name="图片 8"/>
          <p:cNvPicPr>
            <a:picLocks noChangeAspect="1"/>
          </p:cNvPicPr>
          <p:nvPr/>
        </p:nvPicPr>
        <p:blipFill>
          <a:blip r:embed="rId3" cstate="print"/>
          <a:stretch>
            <a:fillRect/>
          </a:stretch>
        </p:blipFill>
        <p:spPr>
          <a:xfrm>
            <a:off x="395536" y="1916832"/>
            <a:ext cx="6552728" cy="4309575"/>
          </a:xfrm>
          <a:prstGeom prst="rect">
            <a:avLst/>
          </a:prstGeom>
        </p:spPr>
      </p:pic>
      <p:sp>
        <p:nvSpPr>
          <p:cNvPr id="7" name="矩形 6"/>
          <p:cNvSpPr/>
          <p:nvPr/>
        </p:nvSpPr>
        <p:spPr>
          <a:xfrm>
            <a:off x="7164288" y="3356992"/>
            <a:ext cx="1728192" cy="1512168"/>
          </a:xfrm>
          <a:prstGeom prst="rect">
            <a:avLst/>
          </a:prstGeom>
          <a:ln/>
          <a:scene3d>
            <a:camera prst="orthographicFront">
              <a:rot lat="0" lon="0" rev="0"/>
            </a:camera>
            <a:lightRig rig="threePt" dir="t">
              <a:rot lat="0" lon="0" rev="1200000"/>
            </a:lightRig>
          </a:scene3d>
          <a:sp3d>
            <a:bevelT w="63500" h="25400" prst="riblet"/>
          </a:sp3d>
        </p:spPr>
        <p:style>
          <a:lnRef idx="0">
            <a:schemeClr val="accent1"/>
          </a:lnRef>
          <a:fillRef idx="3">
            <a:schemeClr val="accent1"/>
          </a:fillRef>
          <a:effectRef idx="3">
            <a:schemeClr val="accent1"/>
          </a:effectRef>
          <a:fontRef idx="minor">
            <a:schemeClr val="lt1"/>
          </a:fontRef>
        </p:style>
        <p:txBody>
          <a:bodyPr rtlCol="0" anchor="ctr"/>
          <a:lstStyle/>
          <a:p>
            <a:pPr algn="ctr"/>
            <a:r>
              <a:rPr kumimoji="1" lang="en-US" altLang="zh-CN" dirty="0" smtClean="0"/>
              <a:t>512</a:t>
            </a:r>
            <a:r>
              <a:rPr kumimoji="1" lang="zh-CN" altLang="en-US" dirty="0" smtClean="0"/>
              <a:t>，</a:t>
            </a:r>
            <a:r>
              <a:rPr kumimoji="1" lang="en-US" altLang="zh-CN" dirty="0" smtClean="0"/>
              <a:t>256</a:t>
            </a:r>
            <a:r>
              <a:rPr kumimoji="1" lang="zh-CN" altLang="en-US" dirty="0" smtClean="0"/>
              <a:t>，</a:t>
            </a:r>
            <a:r>
              <a:rPr kumimoji="1" lang="en-US" altLang="zh-CN" dirty="0" smtClean="0"/>
              <a:t>128</a:t>
            </a:r>
          </a:p>
          <a:p>
            <a:pPr algn="ctr"/>
            <a:endParaRPr kumimoji="1" lang="en-US" altLang="zh-CN" dirty="0"/>
          </a:p>
          <a:p>
            <a:pPr algn="ctr"/>
            <a:r>
              <a:rPr kumimoji="1" lang="zh-CN" altLang="en-US" dirty="0" smtClean="0"/>
              <a:t>空间分辨率</a:t>
            </a:r>
            <a:endParaRPr kumimoji="1" lang="en-US" altLang="zh-CN" dirty="0" smtClean="0"/>
          </a:p>
          <a:p>
            <a:pPr algn="ctr"/>
            <a:endParaRPr kumimoji="1" lang="en-US" altLang="zh-CN" dirty="0" smtClean="0"/>
          </a:p>
          <a:p>
            <a:pPr algn="ctr"/>
            <a:r>
              <a:rPr kumimoji="1" lang="zh-CN" altLang="zh-CN" dirty="0"/>
              <a:t> </a:t>
            </a:r>
            <a:r>
              <a:rPr kumimoji="1" lang="zh-CN" altLang="en-US" dirty="0" smtClean="0"/>
              <a:t> </a:t>
            </a:r>
            <a:r>
              <a:rPr kumimoji="1" lang="en-US" altLang="zh-CN" dirty="0" smtClean="0"/>
              <a:t>64</a:t>
            </a:r>
            <a:r>
              <a:rPr kumimoji="1" lang="zh-CN" altLang="en-US" dirty="0" smtClean="0"/>
              <a:t>， </a:t>
            </a:r>
            <a:r>
              <a:rPr kumimoji="1" lang="en-US" altLang="zh-CN" dirty="0" smtClean="0"/>
              <a:t>32</a:t>
            </a:r>
            <a:r>
              <a:rPr kumimoji="1" lang="zh-CN" altLang="en-US" dirty="0" smtClean="0"/>
              <a:t>， </a:t>
            </a:r>
            <a:r>
              <a:rPr kumimoji="1" lang="en-US" altLang="zh-CN" dirty="0" smtClean="0"/>
              <a:t>16</a:t>
            </a:r>
            <a:r>
              <a:rPr kumimoji="1" lang="zh-CN" altLang="en-US" dirty="0" smtClean="0"/>
              <a:t> </a:t>
            </a:r>
            <a:endParaRPr kumimoji="1" lang="zh-CN" altLang="en-US" dirty="0"/>
          </a:p>
        </p:txBody>
      </p:sp>
    </p:spTree>
    <p:extLst>
      <p:ext uri="{BB962C8B-B14F-4D97-AF65-F5344CB8AC3E}">
        <p14:creationId xmlns:p14="http://schemas.microsoft.com/office/powerpoint/2010/main" val="4262883296"/>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850106"/>
          </a:xfrm>
        </p:spPr>
        <p:txBody>
          <a:bodyPr>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l"/>
            <a:r>
              <a:rPr lang="en-US" altLang="zh-CN" b="1" spc="50" dirty="0" smtClean="0">
                <a:ln w="11430"/>
                <a:solidFill>
                  <a:srgbClr val="660066"/>
                </a:solidFill>
                <a:effectLst>
                  <a:outerShdw blurRad="76200" dist="50800" dir="5400000" algn="tl" rotWithShape="0">
                    <a:srgbClr val="000000">
                      <a:alpha val="65000"/>
                    </a:srgbClr>
                  </a:outerShdw>
                </a:effectLst>
                <a:latin typeface="Calibri" pitchFamily="34" charset="0"/>
                <a:ea typeface="华文琥珀"/>
                <a:cs typeface="+mn-cs"/>
              </a:rPr>
              <a:t>§2.3</a:t>
            </a:r>
            <a:r>
              <a:rPr lang="zh-CN" altLang="en-US" b="1" spc="50" dirty="0" smtClean="0">
                <a:ln w="11430"/>
                <a:solidFill>
                  <a:srgbClr val="660066"/>
                </a:solidFill>
                <a:effectLst>
                  <a:outerShdw blurRad="76200" dist="50800" dir="5400000" algn="tl" rotWithShape="0">
                    <a:srgbClr val="000000">
                      <a:alpha val="65000"/>
                    </a:srgbClr>
                  </a:outerShdw>
                </a:effectLst>
                <a:latin typeface="Calibri" pitchFamily="34" charset="0"/>
                <a:ea typeface="华文琥珀"/>
                <a:cs typeface="+mn-cs"/>
              </a:rPr>
              <a:t>采样与量化</a:t>
            </a:r>
            <a:endParaRPr lang="zh-CN" altLang="en-US" b="1" spc="50" dirty="0">
              <a:ln w="11430"/>
              <a:solidFill>
                <a:srgbClr val="660066"/>
              </a:solidFill>
              <a:effectLst>
                <a:outerShdw blurRad="76200" dist="50800" dir="5400000" algn="tl" rotWithShape="0">
                  <a:srgbClr val="000000">
                    <a:alpha val="65000"/>
                  </a:srgbClr>
                </a:outerShdw>
              </a:effectLst>
              <a:latin typeface="Calibri" pitchFamily="34" charset="0"/>
              <a:ea typeface="华文琥珀"/>
              <a:cs typeface="+mn-cs"/>
            </a:endParaRPr>
          </a:p>
        </p:txBody>
      </p:sp>
      <p:sp>
        <p:nvSpPr>
          <p:cNvPr id="3" name="内容占位符 2"/>
          <p:cNvSpPr>
            <a:spLocks noGrp="1"/>
          </p:cNvSpPr>
          <p:nvPr>
            <p:ph idx="1"/>
          </p:nvPr>
        </p:nvSpPr>
        <p:spPr>
          <a:xfrm>
            <a:off x="457200" y="1196752"/>
            <a:ext cx="8229600" cy="5400600"/>
          </a:xfrm>
        </p:spPr>
        <p:txBody>
          <a:bodyPr/>
          <a:lstStyle/>
          <a:p>
            <a:r>
              <a:rPr kumimoji="1" lang="zh-CN" altLang="en-US" dirty="0" smtClean="0"/>
              <a:t>图像质量与量化</a:t>
            </a:r>
            <a:endParaRPr kumimoji="1" lang="zh-CN" altLang="en-US" dirty="0"/>
          </a:p>
        </p:txBody>
      </p:sp>
      <p:sp>
        <p:nvSpPr>
          <p:cNvPr id="4" name="日期占位符 3"/>
          <p:cNvSpPr>
            <a:spLocks noGrp="1"/>
          </p:cNvSpPr>
          <p:nvPr>
            <p:ph type="dt" sz="half" idx="10"/>
          </p:nvPr>
        </p:nvSpPr>
        <p:spPr/>
        <p:txBody>
          <a:bodyPr/>
          <a:lstStyle/>
          <a:p>
            <a:pPr>
              <a:defRPr/>
            </a:pPr>
            <a:fld id="{B67BC4CE-E209-7241-A87A-86FA5331F5EA}" type="datetime1">
              <a:rPr lang="zh-CN" altLang="en-US" smtClean="0"/>
              <a:pPr>
                <a:defRPr/>
              </a:pPr>
              <a:t>16/8/31</a:t>
            </a:fld>
            <a:endParaRPr lang="zh-CN" altLang="en-US"/>
          </a:p>
        </p:txBody>
      </p:sp>
      <p:sp>
        <p:nvSpPr>
          <p:cNvPr id="5" name="页脚占位符 4"/>
          <p:cNvSpPr>
            <a:spLocks noGrp="1"/>
          </p:cNvSpPr>
          <p:nvPr>
            <p:ph type="ftr" sz="quarter" idx="11"/>
          </p:nvPr>
        </p:nvSpPr>
        <p:spPr/>
        <p:txBody>
          <a:bodyPr/>
          <a:lstStyle/>
          <a:p>
            <a:pPr>
              <a:defRPr/>
            </a:pPr>
            <a:r>
              <a:rPr lang="zh-CN" altLang="en-US" smtClean="0"/>
              <a:t>数字图像处理</a:t>
            </a:r>
            <a:r>
              <a:rPr lang="en-US" altLang="zh-CN" smtClean="0"/>
              <a:t>-</a:t>
            </a:r>
            <a:r>
              <a:rPr lang="zh-CN" altLang="en-US" smtClean="0"/>
              <a:t>第</a:t>
            </a:r>
            <a:r>
              <a:rPr lang="en-US" altLang="zh-CN" smtClean="0"/>
              <a:t>2</a:t>
            </a:r>
            <a:r>
              <a:rPr lang="zh-CN" altLang="en-US" smtClean="0"/>
              <a:t>讲</a:t>
            </a:r>
            <a:endParaRPr lang="zh-CN" altLang="en-US"/>
          </a:p>
        </p:txBody>
      </p:sp>
      <p:sp>
        <p:nvSpPr>
          <p:cNvPr id="6" name="幻灯片编号占位符 5"/>
          <p:cNvSpPr>
            <a:spLocks noGrp="1"/>
          </p:cNvSpPr>
          <p:nvPr>
            <p:ph type="sldNum" sz="quarter" idx="12"/>
          </p:nvPr>
        </p:nvSpPr>
        <p:spPr/>
        <p:txBody>
          <a:bodyPr/>
          <a:lstStyle/>
          <a:p>
            <a:pPr>
              <a:defRPr/>
            </a:pPr>
            <a:fld id="{A3CB10BE-3BDA-4653-8168-CCA7A6ACD1D5}" type="slidenum">
              <a:rPr lang="zh-CN" altLang="en-US" smtClean="0"/>
              <a:pPr>
                <a:defRPr/>
              </a:pPr>
              <a:t>17</a:t>
            </a:fld>
            <a:endParaRPr lang="zh-CN" altLang="en-US"/>
          </a:p>
        </p:txBody>
      </p:sp>
      <p:pic>
        <p:nvPicPr>
          <p:cNvPr id="9" name="图片 8"/>
          <p:cNvPicPr>
            <a:picLocks noChangeAspect="1"/>
          </p:cNvPicPr>
          <p:nvPr/>
        </p:nvPicPr>
        <p:blipFill>
          <a:blip r:embed="rId3" cstate="print"/>
          <a:stretch>
            <a:fillRect/>
          </a:stretch>
        </p:blipFill>
        <p:spPr>
          <a:xfrm>
            <a:off x="323528" y="1844824"/>
            <a:ext cx="8460432" cy="4193559"/>
          </a:xfrm>
          <a:prstGeom prst="rect">
            <a:avLst/>
          </a:prstGeom>
        </p:spPr>
      </p:pic>
      <p:sp>
        <p:nvSpPr>
          <p:cNvPr id="7" name="矩形 6"/>
          <p:cNvSpPr/>
          <p:nvPr/>
        </p:nvSpPr>
        <p:spPr>
          <a:xfrm>
            <a:off x="5004048" y="476672"/>
            <a:ext cx="2592288" cy="1152128"/>
          </a:xfrm>
          <a:prstGeom prst="rect">
            <a:avLst/>
          </a:prstGeom>
          <a:ln/>
          <a:scene3d>
            <a:camera prst="orthographicFront">
              <a:rot lat="0" lon="0" rev="0"/>
            </a:camera>
            <a:lightRig rig="threePt" dir="t">
              <a:rot lat="0" lon="0" rev="1200000"/>
            </a:lightRig>
          </a:scene3d>
          <a:sp3d>
            <a:bevelT w="63500" h="25400" prst="artDeco"/>
          </a:sp3d>
        </p:spPr>
        <p:style>
          <a:lnRef idx="0">
            <a:schemeClr val="accent4"/>
          </a:lnRef>
          <a:fillRef idx="3">
            <a:schemeClr val="accent4"/>
          </a:fillRef>
          <a:effectRef idx="3">
            <a:schemeClr val="accent4"/>
          </a:effectRef>
          <a:fontRef idx="minor">
            <a:schemeClr val="lt1"/>
          </a:fontRef>
        </p:style>
        <p:txBody>
          <a:bodyPr rtlCol="0" anchor="ctr"/>
          <a:lstStyle/>
          <a:p>
            <a:pPr algn="ctr"/>
            <a:r>
              <a:rPr kumimoji="1" lang="en-US" altLang="zh-CN" dirty="0" smtClean="0"/>
              <a:t>256</a:t>
            </a:r>
            <a:r>
              <a:rPr kumimoji="1" lang="zh-CN" altLang="en-US" dirty="0" smtClean="0"/>
              <a:t>，</a:t>
            </a:r>
            <a:r>
              <a:rPr kumimoji="1" lang="en-US" altLang="zh-CN" dirty="0" smtClean="0"/>
              <a:t>128</a:t>
            </a:r>
            <a:r>
              <a:rPr kumimoji="1" lang="zh-CN" altLang="en-US" dirty="0" smtClean="0"/>
              <a:t>，</a:t>
            </a:r>
            <a:r>
              <a:rPr kumimoji="1" lang="en-US" altLang="zh-CN" dirty="0" smtClean="0"/>
              <a:t>64</a:t>
            </a:r>
            <a:r>
              <a:rPr kumimoji="1" lang="zh-CN" altLang="en-US" dirty="0" smtClean="0"/>
              <a:t>，</a:t>
            </a:r>
            <a:r>
              <a:rPr kumimoji="1" lang="en-US" altLang="zh-CN" dirty="0" smtClean="0"/>
              <a:t>32</a:t>
            </a:r>
          </a:p>
          <a:p>
            <a:pPr algn="ctr"/>
            <a:r>
              <a:rPr kumimoji="1" lang="zh-CN" altLang="en-US" dirty="0" smtClean="0"/>
              <a:t>灰度分辨率（量化等级）</a:t>
            </a:r>
            <a:endParaRPr kumimoji="1" lang="en-US" altLang="zh-CN" dirty="0" smtClean="0"/>
          </a:p>
          <a:p>
            <a:pPr algn="ctr"/>
            <a:r>
              <a:rPr kumimoji="1" lang="zh-CN" altLang="en-US" dirty="0" smtClean="0"/>
              <a:t>  </a:t>
            </a:r>
            <a:r>
              <a:rPr kumimoji="1" lang="zh-CN" altLang="zh-CN" dirty="0" smtClean="0"/>
              <a:t>1</a:t>
            </a:r>
            <a:r>
              <a:rPr kumimoji="1" lang="en-US" altLang="zh-CN" dirty="0" smtClean="0"/>
              <a:t>6</a:t>
            </a:r>
            <a:r>
              <a:rPr kumimoji="1" lang="zh-CN" altLang="en-US" dirty="0" smtClean="0"/>
              <a:t>，  </a:t>
            </a:r>
            <a:r>
              <a:rPr kumimoji="1" lang="en-US" altLang="zh-CN" dirty="0" smtClean="0"/>
              <a:t>8</a:t>
            </a:r>
            <a:r>
              <a:rPr kumimoji="1" lang="zh-CN" altLang="en-US" dirty="0" smtClean="0"/>
              <a:t>， </a:t>
            </a:r>
            <a:r>
              <a:rPr kumimoji="1" lang="en-US" altLang="zh-CN" dirty="0" smtClean="0"/>
              <a:t>4</a:t>
            </a:r>
            <a:r>
              <a:rPr kumimoji="1" lang="zh-CN" altLang="en-US" dirty="0"/>
              <a:t>，</a:t>
            </a:r>
            <a:r>
              <a:rPr kumimoji="1" lang="zh-CN" altLang="en-US" dirty="0" smtClean="0"/>
              <a:t> </a:t>
            </a:r>
            <a:r>
              <a:rPr kumimoji="1" lang="en-US" altLang="zh-CN" dirty="0" smtClean="0"/>
              <a:t>2</a:t>
            </a:r>
            <a:endParaRPr kumimoji="1" lang="zh-CN" altLang="en-US" dirty="0"/>
          </a:p>
        </p:txBody>
      </p:sp>
    </p:spTree>
    <p:extLst>
      <p:ext uri="{BB962C8B-B14F-4D97-AF65-F5344CB8AC3E}">
        <p14:creationId xmlns:p14="http://schemas.microsoft.com/office/powerpoint/2010/main" val="3965496770"/>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850106"/>
          </a:xfrm>
        </p:spPr>
        <p:txBody>
          <a:bodyPr>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l"/>
            <a:r>
              <a:rPr lang="en-US" altLang="zh-CN" b="1" spc="50" dirty="0" smtClean="0">
                <a:ln w="11430"/>
                <a:solidFill>
                  <a:srgbClr val="660066"/>
                </a:solidFill>
                <a:effectLst>
                  <a:outerShdw blurRad="76200" dist="50800" dir="5400000" algn="tl" rotWithShape="0">
                    <a:srgbClr val="000000">
                      <a:alpha val="65000"/>
                    </a:srgbClr>
                  </a:outerShdw>
                </a:effectLst>
                <a:latin typeface="Calibri" pitchFamily="34" charset="0"/>
                <a:ea typeface="华文琥珀"/>
                <a:cs typeface="+mn-cs"/>
              </a:rPr>
              <a:t>§2.3</a:t>
            </a:r>
            <a:r>
              <a:rPr lang="zh-CN" altLang="en-US" b="1" spc="50" dirty="0" smtClean="0">
                <a:ln w="11430"/>
                <a:solidFill>
                  <a:srgbClr val="660066"/>
                </a:solidFill>
                <a:effectLst>
                  <a:outerShdw blurRad="76200" dist="50800" dir="5400000" algn="tl" rotWithShape="0">
                    <a:srgbClr val="000000">
                      <a:alpha val="65000"/>
                    </a:srgbClr>
                  </a:outerShdw>
                </a:effectLst>
                <a:latin typeface="Calibri" pitchFamily="34" charset="0"/>
                <a:ea typeface="华文琥珀"/>
                <a:cs typeface="+mn-cs"/>
              </a:rPr>
              <a:t>采样与量化</a:t>
            </a:r>
            <a:endParaRPr lang="zh-CN" altLang="en-US" b="1" spc="50" dirty="0">
              <a:ln w="11430"/>
              <a:solidFill>
                <a:srgbClr val="660066"/>
              </a:solidFill>
              <a:effectLst>
                <a:outerShdw blurRad="76200" dist="50800" dir="5400000" algn="tl" rotWithShape="0">
                  <a:srgbClr val="000000">
                    <a:alpha val="65000"/>
                  </a:srgbClr>
                </a:outerShdw>
              </a:effectLst>
              <a:latin typeface="Calibri" pitchFamily="34" charset="0"/>
              <a:ea typeface="华文琥珀"/>
              <a:cs typeface="+mn-cs"/>
            </a:endParaRPr>
          </a:p>
        </p:txBody>
      </p:sp>
      <p:sp>
        <p:nvSpPr>
          <p:cNvPr id="3" name="内容占位符 2"/>
          <p:cNvSpPr>
            <a:spLocks noGrp="1"/>
          </p:cNvSpPr>
          <p:nvPr>
            <p:ph idx="1"/>
          </p:nvPr>
        </p:nvSpPr>
        <p:spPr>
          <a:xfrm>
            <a:off x="457200" y="1196752"/>
            <a:ext cx="8229600" cy="5400600"/>
          </a:xfrm>
        </p:spPr>
        <p:txBody>
          <a:bodyPr/>
          <a:lstStyle/>
          <a:p>
            <a:r>
              <a:rPr kumimoji="1" lang="zh-CN" altLang="en-US" dirty="0" smtClean="0"/>
              <a:t>图像质量与量化</a:t>
            </a:r>
            <a:endParaRPr kumimoji="1" lang="en-US" altLang="zh-CN" dirty="0" smtClean="0"/>
          </a:p>
          <a:p>
            <a:pPr lvl="1"/>
            <a:r>
              <a:rPr kumimoji="1" lang="zh-CN" altLang="en-US" dirty="0" smtClean="0"/>
              <a:t>灰度等级不够将产生虚假轮廓</a:t>
            </a:r>
            <a:endParaRPr kumimoji="1" lang="en-US" altLang="zh-CN" dirty="0" smtClean="0"/>
          </a:p>
          <a:p>
            <a:pPr marL="914400" lvl="2" indent="0">
              <a:buNone/>
            </a:pPr>
            <a:endParaRPr kumimoji="1" lang="zh-CN" altLang="en-US" dirty="0"/>
          </a:p>
        </p:txBody>
      </p:sp>
      <p:sp>
        <p:nvSpPr>
          <p:cNvPr id="4" name="日期占位符 3"/>
          <p:cNvSpPr>
            <a:spLocks noGrp="1"/>
          </p:cNvSpPr>
          <p:nvPr>
            <p:ph type="dt" sz="half" idx="10"/>
          </p:nvPr>
        </p:nvSpPr>
        <p:spPr/>
        <p:txBody>
          <a:bodyPr/>
          <a:lstStyle/>
          <a:p>
            <a:pPr>
              <a:defRPr/>
            </a:pPr>
            <a:fld id="{202B4B8C-C3F9-2743-8A48-CB2582971655}" type="datetime1">
              <a:rPr lang="zh-CN" altLang="en-US" smtClean="0"/>
              <a:pPr>
                <a:defRPr/>
              </a:pPr>
              <a:t>16/8/31</a:t>
            </a:fld>
            <a:endParaRPr lang="zh-CN" altLang="en-US"/>
          </a:p>
        </p:txBody>
      </p:sp>
      <p:sp>
        <p:nvSpPr>
          <p:cNvPr id="5" name="页脚占位符 4"/>
          <p:cNvSpPr>
            <a:spLocks noGrp="1"/>
          </p:cNvSpPr>
          <p:nvPr>
            <p:ph type="ftr" sz="quarter" idx="11"/>
          </p:nvPr>
        </p:nvSpPr>
        <p:spPr/>
        <p:txBody>
          <a:bodyPr/>
          <a:lstStyle/>
          <a:p>
            <a:pPr>
              <a:defRPr/>
            </a:pPr>
            <a:r>
              <a:rPr lang="zh-CN" altLang="en-US" smtClean="0"/>
              <a:t>数字图像处理</a:t>
            </a:r>
            <a:r>
              <a:rPr lang="en-US" altLang="zh-CN" smtClean="0"/>
              <a:t>-</a:t>
            </a:r>
            <a:r>
              <a:rPr lang="zh-CN" altLang="en-US" smtClean="0"/>
              <a:t>第</a:t>
            </a:r>
            <a:r>
              <a:rPr lang="en-US" altLang="zh-CN" smtClean="0"/>
              <a:t>2</a:t>
            </a:r>
            <a:r>
              <a:rPr lang="zh-CN" altLang="en-US" smtClean="0"/>
              <a:t>讲</a:t>
            </a:r>
            <a:endParaRPr lang="zh-CN" altLang="en-US"/>
          </a:p>
        </p:txBody>
      </p:sp>
      <p:sp>
        <p:nvSpPr>
          <p:cNvPr id="6" name="幻灯片编号占位符 5"/>
          <p:cNvSpPr>
            <a:spLocks noGrp="1"/>
          </p:cNvSpPr>
          <p:nvPr>
            <p:ph type="sldNum" sz="quarter" idx="12"/>
          </p:nvPr>
        </p:nvSpPr>
        <p:spPr/>
        <p:txBody>
          <a:bodyPr/>
          <a:lstStyle/>
          <a:p>
            <a:pPr>
              <a:defRPr/>
            </a:pPr>
            <a:fld id="{A3CB10BE-3BDA-4653-8168-CCA7A6ACD1D5}" type="slidenum">
              <a:rPr lang="zh-CN" altLang="en-US" smtClean="0"/>
              <a:pPr>
                <a:defRPr/>
              </a:pPr>
              <a:t>18</a:t>
            </a:fld>
            <a:endParaRPr lang="zh-CN" altLang="en-US"/>
          </a:p>
        </p:txBody>
      </p:sp>
      <p:pic>
        <p:nvPicPr>
          <p:cNvPr id="7" name="图片 6"/>
          <p:cNvPicPr>
            <a:picLocks noChangeAspect="1"/>
          </p:cNvPicPr>
          <p:nvPr/>
        </p:nvPicPr>
        <p:blipFill>
          <a:blip r:embed="rId3" cstate="print"/>
          <a:stretch>
            <a:fillRect/>
          </a:stretch>
        </p:blipFill>
        <p:spPr>
          <a:xfrm>
            <a:off x="323528" y="2348880"/>
            <a:ext cx="8496944" cy="3857009"/>
          </a:xfrm>
          <a:prstGeom prst="rect">
            <a:avLst/>
          </a:prstGeom>
        </p:spPr>
      </p:pic>
      <p:sp>
        <p:nvSpPr>
          <p:cNvPr id="8" name="矩形 7"/>
          <p:cNvSpPr/>
          <p:nvPr/>
        </p:nvSpPr>
        <p:spPr>
          <a:xfrm>
            <a:off x="6228184" y="1124744"/>
            <a:ext cx="2592288" cy="1152128"/>
          </a:xfrm>
          <a:prstGeom prst="rect">
            <a:avLst/>
          </a:prstGeom>
          <a:ln/>
          <a:scene3d>
            <a:camera prst="orthographicFront">
              <a:rot lat="0" lon="0" rev="0"/>
            </a:camera>
            <a:lightRig rig="threePt" dir="t">
              <a:rot lat="0" lon="0" rev="1200000"/>
            </a:lightRig>
          </a:scene3d>
          <a:sp3d>
            <a:bevelT w="63500" h="25400" prst="coolSlant"/>
          </a:sp3d>
        </p:spPr>
        <p:style>
          <a:lnRef idx="0">
            <a:schemeClr val="accent5"/>
          </a:lnRef>
          <a:fillRef idx="3">
            <a:schemeClr val="accent5"/>
          </a:fillRef>
          <a:effectRef idx="3">
            <a:schemeClr val="accent5"/>
          </a:effectRef>
          <a:fontRef idx="minor">
            <a:schemeClr val="lt1"/>
          </a:fontRef>
        </p:style>
        <p:txBody>
          <a:bodyPr rtlCol="0" anchor="ctr"/>
          <a:lstStyle/>
          <a:p>
            <a:pPr algn="ctr"/>
            <a:r>
              <a:rPr kumimoji="1" lang="en-US" altLang="zh-CN" dirty="0" smtClean="0"/>
              <a:t>256</a:t>
            </a:r>
            <a:r>
              <a:rPr kumimoji="1" lang="zh-CN" altLang="en-US" dirty="0" smtClean="0"/>
              <a:t>，</a:t>
            </a:r>
            <a:r>
              <a:rPr kumimoji="1" lang="en-US" altLang="zh-CN" dirty="0" smtClean="0"/>
              <a:t>128</a:t>
            </a:r>
            <a:r>
              <a:rPr kumimoji="1" lang="zh-CN" altLang="en-US" dirty="0" smtClean="0"/>
              <a:t>，</a:t>
            </a:r>
            <a:r>
              <a:rPr kumimoji="1" lang="en-US" altLang="zh-CN" dirty="0" smtClean="0"/>
              <a:t>64</a:t>
            </a:r>
            <a:r>
              <a:rPr kumimoji="1" lang="zh-CN" altLang="en-US" dirty="0" smtClean="0"/>
              <a:t>，</a:t>
            </a:r>
            <a:r>
              <a:rPr kumimoji="1" lang="en-US" altLang="zh-CN" dirty="0" smtClean="0"/>
              <a:t>32</a:t>
            </a:r>
          </a:p>
          <a:p>
            <a:pPr algn="ctr"/>
            <a:r>
              <a:rPr kumimoji="1" lang="zh-CN" altLang="en-US" dirty="0" smtClean="0"/>
              <a:t>灰度分辨率（量化等级）</a:t>
            </a:r>
            <a:endParaRPr kumimoji="1" lang="en-US" altLang="zh-CN" dirty="0" smtClean="0"/>
          </a:p>
          <a:p>
            <a:pPr algn="ctr"/>
            <a:r>
              <a:rPr kumimoji="1" lang="zh-CN" altLang="en-US" dirty="0" smtClean="0"/>
              <a:t>  </a:t>
            </a:r>
            <a:r>
              <a:rPr kumimoji="1" lang="zh-CN" altLang="zh-CN" dirty="0" smtClean="0"/>
              <a:t>1</a:t>
            </a:r>
            <a:r>
              <a:rPr kumimoji="1" lang="en-US" altLang="zh-CN" dirty="0" smtClean="0"/>
              <a:t>6</a:t>
            </a:r>
            <a:r>
              <a:rPr kumimoji="1" lang="zh-CN" altLang="en-US" dirty="0" smtClean="0"/>
              <a:t>，  </a:t>
            </a:r>
            <a:r>
              <a:rPr kumimoji="1" lang="en-US" altLang="zh-CN" dirty="0" smtClean="0"/>
              <a:t>8</a:t>
            </a:r>
            <a:r>
              <a:rPr kumimoji="1" lang="zh-CN" altLang="en-US" dirty="0" smtClean="0"/>
              <a:t>， </a:t>
            </a:r>
            <a:r>
              <a:rPr kumimoji="1" lang="en-US" altLang="zh-CN" dirty="0" smtClean="0"/>
              <a:t>4</a:t>
            </a:r>
            <a:r>
              <a:rPr kumimoji="1" lang="zh-CN" altLang="en-US" dirty="0"/>
              <a:t>，</a:t>
            </a:r>
            <a:r>
              <a:rPr kumimoji="1" lang="zh-CN" altLang="en-US" dirty="0" smtClean="0"/>
              <a:t> </a:t>
            </a:r>
            <a:r>
              <a:rPr kumimoji="1" lang="en-US" altLang="zh-CN" dirty="0" smtClean="0"/>
              <a:t>2</a:t>
            </a:r>
            <a:endParaRPr kumimoji="1" lang="zh-CN" altLang="en-US" dirty="0"/>
          </a:p>
        </p:txBody>
      </p:sp>
    </p:spTree>
    <p:extLst>
      <p:ext uri="{BB962C8B-B14F-4D97-AF65-F5344CB8AC3E}">
        <p14:creationId xmlns:p14="http://schemas.microsoft.com/office/powerpoint/2010/main" val="3478616780"/>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850106"/>
          </a:xfrm>
        </p:spPr>
        <p:txBody>
          <a:bodyPr>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l"/>
            <a:r>
              <a:rPr lang="en-US" altLang="zh-CN" b="1" spc="50" dirty="0" smtClean="0">
                <a:ln w="11430"/>
                <a:solidFill>
                  <a:srgbClr val="660066"/>
                </a:solidFill>
                <a:effectLst>
                  <a:outerShdw blurRad="76200" dist="50800" dir="5400000" algn="tl" rotWithShape="0">
                    <a:srgbClr val="000000">
                      <a:alpha val="65000"/>
                    </a:srgbClr>
                  </a:outerShdw>
                </a:effectLst>
                <a:latin typeface="Calibri" pitchFamily="34" charset="0"/>
                <a:ea typeface="华文琥珀"/>
                <a:cs typeface="+mn-cs"/>
              </a:rPr>
              <a:t>§2.3</a:t>
            </a:r>
            <a:r>
              <a:rPr lang="zh-CN" altLang="en-US" b="1" spc="50" dirty="0" smtClean="0">
                <a:ln w="11430"/>
                <a:solidFill>
                  <a:srgbClr val="660066"/>
                </a:solidFill>
                <a:effectLst>
                  <a:outerShdw blurRad="76200" dist="50800" dir="5400000" algn="tl" rotWithShape="0">
                    <a:srgbClr val="000000">
                      <a:alpha val="65000"/>
                    </a:srgbClr>
                  </a:outerShdw>
                </a:effectLst>
                <a:latin typeface="Calibri" pitchFamily="34" charset="0"/>
                <a:ea typeface="华文琥珀"/>
                <a:cs typeface="+mn-cs"/>
              </a:rPr>
              <a:t>采样与量化</a:t>
            </a:r>
            <a:endParaRPr lang="zh-CN" altLang="en-US" b="1" spc="50" dirty="0">
              <a:ln w="11430"/>
              <a:solidFill>
                <a:srgbClr val="660066"/>
              </a:solidFill>
              <a:effectLst>
                <a:outerShdw blurRad="76200" dist="50800" dir="5400000" algn="tl" rotWithShape="0">
                  <a:srgbClr val="000000">
                    <a:alpha val="65000"/>
                  </a:srgbClr>
                </a:outerShdw>
              </a:effectLst>
              <a:latin typeface="Calibri" pitchFamily="34" charset="0"/>
              <a:ea typeface="华文琥珀"/>
              <a:cs typeface="+mn-cs"/>
            </a:endParaRPr>
          </a:p>
        </p:txBody>
      </p:sp>
      <p:sp>
        <p:nvSpPr>
          <p:cNvPr id="3" name="内容占位符 2"/>
          <p:cNvSpPr>
            <a:spLocks noGrp="1"/>
          </p:cNvSpPr>
          <p:nvPr>
            <p:ph idx="1"/>
          </p:nvPr>
        </p:nvSpPr>
        <p:spPr>
          <a:xfrm>
            <a:off x="457200" y="1196752"/>
            <a:ext cx="8229600" cy="5400600"/>
          </a:xfrm>
        </p:spPr>
        <p:txBody>
          <a:bodyPr/>
          <a:lstStyle/>
          <a:p>
            <a:pPr>
              <a:defRPr/>
            </a:pPr>
            <a:r>
              <a:rPr lang="zh-CN" altLang="en-US" dirty="0" smtClean="0">
                <a:effectLst>
                  <a:outerShdw blurRad="38100" dist="38100" dir="2700000" algn="tl">
                    <a:srgbClr val="C0C0C0"/>
                  </a:outerShdw>
                </a:effectLst>
              </a:rPr>
              <a:t>欠采样的效果：混叠现象及其处理</a:t>
            </a:r>
          </a:p>
          <a:p>
            <a:pPr marL="914400" lvl="2" indent="0">
              <a:buNone/>
            </a:pPr>
            <a:endParaRPr kumimoji="1" lang="zh-CN" altLang="en-US" dirty="0"/>
          </a:p>
        </p:txBody>
      </p:sp>
      <p:sp>
        <p:nvSpPr>
          <p:cNvPr id="4" name="日期占位符 3"/>
          <p:cNvSpPr>
            <a:spLocks noGrp="1"/>
          </p:cNvSpPr>
          <p:nvPr>
            <p:ph type="dt" sz="half" idx="10"/>
          </p:nvPr>
        </p:nvSpPr>
        <p:spPr/>
        <p:txBody>
          <a:bodyPr/>
          <a:lstStyle/>
          <a:p>
            <a:pPr>
              <a:defRPr/>
            </a:pPr>
            <a:fld id="{202B4B8C-C3F9-2743-8A48-CB2582971655}" type="datetime1">
              <a:rPr lang="zh-CN" altLang="en-US" smtClean="0"/>
              <a:pPr>
                <a:defRPr/>
              </a:pPr>
              <a:t>16/8/31</a:t>
            </a:fld>
            <a:endParaRPr lang="zh-CN" altLang="en-US"/>
          </a:p>
        </p:txBody>
      </p:sp>
      <p:sp>
        <p:nvSpPr>
          <p:cNvPr id="5" name="页脚占位符 4"/>
          <p:cNvSpPr>
            <a:spLocks noGrp="1"/>
          </p:cNvSpPr>
          <p:nvPr>
            <p:ph type="ftr" sz="quarter" idx="11"/>
          </p:nvPr>
        </p:nvSpPr>
        <p:spPr/>
        <p:txBody>
          <a:bodyPr/>
          <a:lstStyle/>
          <a:p>
            <a:pPr>
              <a:defRPr/>
            </a:pPr>
            <a:r>
              <a:rPr lang="zh-CN" altLang="en-US" smtClean="0"/>
              <a:t>数字图像处理</a:t>
            </a:r>
            <a:r>
              <a:rPr lang="en-US" altLang="zh-CN" smtClean="0"/>
              <a:t>-</a:t>
            </a:r>
            <a:r>
              <a:rPr lang="zh-CN" altLang="en-US" smtClean="0"/>
              <a:t>第</a:t>
            </a:r>
            <a:r>
              <a:rPr lang="en-US" altLang="zh-CN" smtClean="0"/>
              <a:t>2</a:t>
            </a:r>
            <a:r>
              <a:rPr lang="zh-CN" altLang="en-US" smtClean="0"/>
              <a:t>讲</a:t>
            </a:r>
            <a:endParaRPr lang="zh-CN" altLang="en-US"/>
          </a:p>
        </p:txBody>
      </p:sp>
      <p:sp>
        <p:nvSpPr>
          <p:cNvPr id="6" name="幻灯片编号占位符 5"/>
          <p:cNvSpPr>
            <a:spLocks noGrp="1"/>
          </p:cNvSpPr>
          <p:nvPr>
            <p:ph type="sldNum" sz="quarter" idx="12"/>
          </p:nvPr>
        </p:nvSpPr>
        <p:spPr/>
        <p:txBody>
          <a:bodyPr/>
          <a:lstStyle/>
          <a:p>
            <a:pPr>
              <a:defRPr/>
            </a:pPr>
            <a:fld id="{A3CB10BE-3BDA-4653-8168-CCA7A6ACD1D5}" type="slidenum">
              <a:rPr lang="zh-CN" altLang="en-US" smtClean="0"/>
              <a:pPr>
                <a:defRPr/>
              </a:pPr>
              <a:t>19</a:t>
            </a:fld>
            <a:endParaRPr lang="zh-CN" altLang="en-US"/>
          </a:p>
        </p:txBody>
      </p:sp>
      <p:pic>
        <p:nvPicPr>
          <p:cNvPr id="9" name="Picture 3"/>
          <p:cNvPicPr>
            <a:picLocks noChangeAspect="1" noChangeArrowheads="1"/>
          </p:cNvPicPr>
          <p:nvPr/>
        </p:nvPicPr>
        <p:blipFill>
          <a:blip r:embed="rId3" cstate="print"/>
          <a:srcRect/>
          <a:stretch>
            <a:fillRect/>
          </a:stretch>
        </p:blipFill>
        <p:spPr bwMode="auto">
          <a:xfrm>
            <a:off x="395536" y="2060848"/>
            <a:ext cx="8124825" cy="3752850"/>
          </a:xfrm>
          <a:prstGeom prst="rect">
            <a:avLst/>
          </a:prstGeom>
          <a:noFill/>
          <a:ln w="9525">
            <a:noFill/>
            <a:miter lim="800000"/>
            <a:headEnd/>
            <a:tailEnd/>
          </a:ln>
        </p:spPr>
      </p:pic>
    </p:spTree>
    <p:extLst>
      <p:ext uri="{BB962C8B-B14F-4D97-AF65-F5344CB8AC3E}">
        <p14:creationId xmlns:p14="http://schemas.microsoft.com/office/powerpoint/2010/main" val="3478616780"/>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778098"/>
          </a:xfrm>
        </p:spPr>
        <p:txBody>
          <a:bodyPr/>
          <a:lstStyle/>
          <a:p>
            <a:pPr algn="l"/>
            <a:r>
              <a:rPr lang="zh-CN" altLang="en-US" spc="10" dirty="0">
                <a:solidFill>
                  <a:srgbClr val="0000FF"/>
                </a:solidFill>
                <a:effectLst>
                  <a:glow rad="76200">
                    <a:srgbClr val="FF00FF">
                      <a:alpha val="97000"/>
                    </a:srgbClr>
                  </a:glow>
                  <a:outerShdw blurRad="50800" dist="38100" dir="2700000" algn="tl" rotWithShape="0">
                    <a:srgbClr val="000000">
                      <a:alpha val="43000"/>
                    </a:srgbClr>
                  </a:outerShdw>
                </a:effectLst>
                <a:latin typeface="Calibri" pitchFamily="34" charset="0"/>
                <a:ea typeface="华文琥珀"/>
                <a:cs typeface="+mn-cs"/>
              </a:rPr>
              <a:t>前讲回顾</a:t>
            </a:r>
            <a:endParaRPr lang="zh-CN" altLang="en-US" sz="5400" spc="10" dirty="0">
              <a:solidFill>
                <a:srgbClr val="0000FF"/>
              </a:solidFill>
              <a:effectLst>
                <a:glow rad="76200">
                  <a:srgbClr val="FF00FF">
                    <a:alpha val="97000"/>
                  </a:srgbClr>
                </a:glow>
                <a:outerShdw blurRad="50800" dist="38100" dir="2700000" algn="tl" rotWithShape="0">
                  <a:srgbClr val="000000">
                    <a:alpha val="43000"/>
                  </a:srgbClr>
                </a:outerShdw>
              </a:effectLst>
              <a:latin typeface="Calibri" pitchFamily="34" charset="0"/>
              <a:ea typeface="华文琥珀"/>
              <a:cs typeface="+mn-cs"/>
            </a:endParaRPr>
          </a:p>
        </p:txBody>
      </p:sp>
      <p:sp>
        <p:nvSpPr>
          <p:cNvPr id="3" name="内容占位符 2"/>
          <p:cNvSpPr>
            <a:spLocks noGrp="1"/>
          </p:cNvSpPr>
          <p:nvPr>
            <p:ph idx="1"/>
          </p:nvPr>
        </p:nvSpPr>
        <p:spPr>
          <a:xfrm>
            <a:off x="457200" y="1196752"/>
            <a:ext cx="8229600" cy="5256584"/>
          </a:xfrm>
        </p:spPr>
        <p:txBody>
          <a:bodyPr/>
          <a:lstStyle/>
          <a:p>
            <a:pPr>
              <a:lnSpc>
                <a:spcPct val="150000"/>
              </a:lnSpc>
            </a:pPr>
            <a:r>
              <a:rPr kumimoji="1" lang="zh-CN" altLang="en-US" dirty="0" smtClean="0"/>
              <a:t>图像基本概念</a:t>
            </a:r>
            <a:endParaRPr kumimoji="1" lang="en-US" altLang="zh-CN" dirty="0" smtClean="0"/>
          </a:p>
          <a:p>
            <a:pPr lvl="1">
              <a:lnSpc>
                <a:spcPct val="150000"/>
              </a:lnSpc>
            </a:pPr>
            <a:r>
              <a:rPr kumimoji="1" lang="zh-CN" altLang="en-US" sz="2400" dirty="0" smtClean="0"/>
              <a:t>图像、连续图像、数字图像、视觉系统</a:t>
            </a:r>
            <a:endParaRPr kumimoji="1" lang="en-US" altLang="zh-CN" sz="2400" dirty="0" smtClean="0"/>
          </a:p>
          <a:p>
            <a:pPr lvl="1">
              <a:lnSpc>
                <a:spcPct val="150000"/>
              </a:lnSpc>
            </a:pPr>
            <a:r>
              <a:rPr kumimoji="1" lang="zh-CN" altLang="en-US" sz="2400" dirty="0" smtClean="0"/>
              <a:t>图像工程：图像处理、图像分析、图像理解</a:t>
            </a:r>
            <a:endParaRPr kumimoji="1" lang="en-US" altLang="zh-CN" sz="2400" dirty="0" smtClean="0"/>
          </a:p>
          <a:p>
            <a:pPr lvl="1">
              <a:lnSpc>
                <a:spcPct val="150000"/>
              </a:lnSpc>
            </a:pPr>
            <a:r>
              <a:rPr kumimoji="1" lang="zh-CN" altLang="en-US" sz="2400" dirty="0" smtClean="0"/>
              <a:t>相关学科：图形处理、模式识别、计算机视觉</a:t>
            </a:r>
            <a:endParaRPr kumimoji="1" lang="en-US" altLang="zh-CN" sz="2400" dirty="0" smtClean="0"/>
          </a:p>
          <a:p>
            <a:pPr lvl="1">
              <a:lnSpc>
                <a:spcPct val="150000"/>
              </a:lnSpc>
            </a:pPr>
            <a:r>
              <a:rPr kumimoji="1" lang="zh-CN" altLang="en-US" sz="2400" dirty="0" smtClean="0"/>
              <a:t>图像表示：二维数组、高维数组</a:t>
            </a:r>
            <a:endParaRPr kumimoji="1" lang="en-US" altLang="zh-CN" sz="2400" dirty="0" smtClean="0"/>
          </a:p>
          <a:p>
            <a:pPr lvl="1">
              <a:lnSpc>
                <a:spcPct val="150000"/>
              </a:lnSpc>
            </a:pPr>
            <a:r>
              <a:rPr kumimoji="1" lang="zh-CN" altLang="en-US" sz="2400" dirty="0" smtClean="0"/>
              <a:t>图像采集与图像显示和存储</a:t>
            </a:r>
            <a:endParaRPr kumimoji="1" lang="en-US" altLang="zh-CN" sz="2400" dirty="0" smtClean="0"/>
          </a:p>
          <a:p>
            <a:pPr lvl="1">
              <a:lnSpc>
                <a:spcPct val="150000"/>
              </a:lnSpc>
            </a:pPr>
            <a:r>
              <a:rPr kumimoji="1" lang="zh-CN" altLang="en-US" sz="2400" dirty="0" smtClean="0"/>
              <a:t>基本方法：</a:t>
            </a:r>
            <a:r>
              <a:rPr kumimoji="1" lang="zh-CN" altLang="en-US" sz="2400" dirty="0" smtClean="0">
                <a:solidFill>
                  <a:srgbClr val="FF0000"/>
                </a:solidFill>
              </a:rPr>
              <a:t>增强</a:t>
            </a:r>
            <a:r>
              <a:rPr kumimoji="1" lang="zh-CN" altLang="en-US" sz="2400" dirty="0" smtClean="0"/>
              <a:t>、</a:t>
            </a:r>
            <a:r>
              <a:rPr kumimoji="1" lang="zh-CN" altLang="en-US" sz="2400" dirty="0" smtClean="0">
                <a:solidFill>
                  <a:srgbClr val="FF0000"/>
                </a:solidFill>
              </a:rPr>
              <a:t>恢复</a:t>
            </a:r>
            <a:r>
              <a:rPr kumimoji="1" lang="zh-CN" altLang="en-US" sz="2400" dirty="0" smtClean="0"/>
              <a:t>、编码、</a:t>
            </a:r>
            <a:r>
              <a:rPr kumimoji="1" lang="zh-CN" altLang="en-US" sz="2400" dirty="0" smtClean="0">
                <a:solidFill>
                  <a:srgbClr val="FF0000"/>
                </a:solidFill>
              </a:rPr>
              <a:t>分割</a:t>
            </a:r>
            <a:r>
              <a:rPr kumimoji="1" lang="zh-CN" altLang="en-US" sz="2400" dirty="0" smtClean="0"/>
              <a:t>、分类</a:t>
            </a:r>
            <a:endParaRPr kumimoji="1" lang="en-US" altLang="zh-CN" sz="2400" dirty="0" smtClean="0"/>
          </a:p>
        </p:txBody>
      </p:sp>
      <p:sp>
        <p:nvSpPr>
          <p:cNvPr id="4" name="日期占位符 3"/>
          <p:cNvSpPr>
            <a:spLocks noGrp="1"/>
          </p:cNvSpPr>
          <p:nvPr>
            <p:ph type="dt" sz="half" idx="10"/>
          </p:nvPr>
        </p:nvSpPr>
        <p:spPr/>
        <p:txBody>
          <a:bodyPr/>
          <a:lstStyle/>
          <a:p>
            <a:pPr>
              <a:defRPr/>
            </a:pPr>
            <a:fld id="{9C470746-924B-C64A-8BB5-A2C8B352276E}" type="datetime1">
              <a:rPr lang="zh-CN" altLang="en-US" smtClean="0"/>
              <a:pPr>
                <a:defRPr/>
              </a:pPr>
              <a:t>16/8/31</a:t>
            </a:fld>
            <a:endParaRPr lang="zh-CN" altLang="en-US"/>
          </a:p>
        </p:txBody>
      </p:sp>
      <p:sp>
        <p:nvSpPr>
          <p:cNvPr id="5" name="页脚占位符 4"/>
          <p:cNvSpPr>
            <a:spLocks noGrp="1"/>
          </p:cNvSpPr>
          <p:nvPr>
            <p:ph type="ftr" sz="quarter" idx="11"/>
          </p:nvPr>
        </p:nvSpPr>
        <p:spPr/>
        <p:txBody>
          <a:bodyPr/>
          <a:lstStyle/>
          <a:p>
            <a:pPr>
              <a:defRPr/>
            </a:pPr>
            <a:r>
              <a:rPr lang="zh-CN" altLang="en-US" smtClean="0"/>
              <a:t>数字图像处理</a:t>
            </a:r>
            <a:r>
              <a:rPr lang="en-US" altLang="zh-CN" smtClean="0"/>
              <a:t>-</a:t>
            </a:r>
            <a:r>
              <a:rPr lang="zh-CN" altLang="en-US" smtClean="0"/>
              <a:t>第</a:t>
            </a:r>
            <a:r>
              <a:rPr lang="en-US" altLang="zh-CN" smtClean="0"/>
              <a:t>2</a:t>
            </a:r>
            <a:r>
              <a:rPr lang="zh-CN" altLang="en-US" smtClean="0"/>
              <a:t>讲</a:t>
            </a:r>
            <a:endParaRPr lang="zh-CN" altLang="en-US"/>
          </a:p>
        </p:txBody>
      </p:sp>
      <p:sp>
        <p:nvSpPr>
          <p:cNvPr id="6" name="幻灯片编号占位符 5"/>
          <p:cNvSpPr>
            <a:spLocks noGrp="1"/>
          </p:cNvSpPr>
          <p:nvPr>
            <p:ph type="sldNum" sz="quarter" idx="12"/>
          </p:nvPr>
        </p:nvSpPr>
        <p:spPr/>
        <p:txBody>
          <a:bodyPr/>
          <a:lstStyle/>
          <a:p>
            <a:pPr>
              <a:defRPr/>
            </a:pPr>
            <a:fld id="{A3CB10BE-3BDA-4653-8168-CCA7A6ACD1D5}" type="slidenum">
              <a:rPr lang="zh-CN" altLang="en-US" smtClean="0"/>
              <a:pPr>
                <a:defRPr/>
              </a:pPr>
              <a:t>2</a:t>
            </a:fld>
            <a:endParaRPr lang="zh-CN" alt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850106"/>
          </a:xfrm>
        </p:spPr>
        <p:txBody>
          <a:bodyPr>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l"/>
            <a:r>
              <a:rPr lang="en-US" altLang="zh-CN" b="1" spc="50" dirty="0" smtClean="0">
                <a:ln w="11430"/>
                <a:solidFill>
                  <a:srgbClr val="660066"/>
                </a:solidFill>
                <a:effectLst>
                  <a:outerShdw blurRad="76200" dist="50800" dir="5400000" algn="tl" rotWithShape="0">
                    <a:srgbClr val="000000">
                      <a:alpha val="65000"/>
                    </a:srgbClr>
                  </a:outerShdw>
                </a:effectLst>
                <a:latin typeface="Calibri" pitchFamily="34" charset="0"/>
                <a:ea typeface="华文琥珀"/>
                <a:cs typeface="+mn-cs"/>
              </a:rPr>
              <a:t>§2.3</a:t>
            </a:r>
            <a:r>
              <a:rPr lang="zh-CN" altLang="en-US" b="1" spc="50" dirty="0" smtClean="0">
                <a:ln w="11430"/>
                <a:solidFill>
                  <a:srgbClr val="660066"/>
                </a:solidFill>
                <a:effectLst>
                  <a:outerShdw blurRad="76200" dist="50800" dir="5400000" algn="tl" rotWithShape="0">
                    <a:srgbClr val="000000">
                      <a:alpha val="65000"/>
                    </a:srgbClr>
                  </a:outerShdw>
                </a:effectLst>
                <a:latin typeface="Calibri" pitchFamily="34" charset="0"/>
                <a:ea typeface="华文琥珀"/>
                <a:cs typeface="+mn-cs"/>
              </a:rPr>
              <a:t>采样与量化</a:t>
            </a:r>
            <a:endParaRPr lang="zh-CN" altLang="en-US" b="1" spc="50" dirty="0">
              <a:ln w="11430"/>
              <a:solidFill>
                <a:srgbClr val="660066"/>
              </a:solidFill>
              <a:effectLst>
                <a:outerShdw blurRad="76200" dist="50800" dir="5400000" algn="tl" rotWithShape="0">
                  <a:srgbClr val="000000">
                    <a:alpha val="65000"/>
                  </a:srgbClr>
                </a:outerShdw>
              </a:effectLst>
              <a:latin typeface="Calibri" pitchFamily="34" charset="0"/>
              <a:ea typeface="华文琥珀"/>
              <a:cs typeface="+mn-cs"/>
            </a:endParaRPr>
          </a:p>
        </p:txBody>
      </p:sp>
      <p:sp>
        <p:nvSpPr>
          <p:cNvPr id="3" name="内容占位符 2"/>
          <p:cNvSpPr>
            <a:spLocks noGrp="1"/>
          </p:cNvSpPr>
          <p:nvPr>
            <p:ph idx="1"/>
          </p:nvPr>
        </p:nvSpPr>
        <p:spPr>
          <a:xfrm>
            <a:off x="457200" y="1700808"/>
            <a:ext cx="4042792" cy="4464496"/>
          </a:xfrm>
        </p:spPr>
        <p:txBody>
          <a:bodyPr/>
          <a:lstStyle/>
          <a:p>
            <a:pPr>
              <a:defRPr/>
            </a:pPr>
            <a:r>
              <a:rPr lang="zh-CN" altLang="en-US" sz="2800" dirty="0" smtClean="0">
                <a:effectLst>
                  <a:outerShdw blurRad="38100" dist="38100" dir="2700000" algn="tl">
                    <a:srgbClr val="C0C0C0"/>
                  </a:outerShdw>
                </a:effectLst>
              </a:rPr>
              <a:t>混叠影响的处理</a:t>
            </a:r>
            <a:endParaRPr lang="en-US" altLang="zh-CN" sz="2800" dirty="0" smtClean="0">
              <a:effectLst>
                <a:outerShdw blurRad="38100" dist="38100" dir="2700000" algn="tl">
                  <a:srgbClr val="C0C0C0"/>
                </a:outerShdw>
              </a:effectLst>
            </a:endParaRPr>
          </a:p>
          <a:p>
            <a:pPr lvl="1">
              <a:defRPr/>
            </a:pPr>
            <a:r>
              <a:rPr lang="zh-CN" altLang="en-US" sz="2400" dirty="0" smtClean="0"/>
              <a:t>原图</a:t>
            </a:r>
            <a:endParaRPr lang="en-US" altLang="zh-CN" sz="2400" dirty="0" smtClean="0"/>
          </a:p>
          <a:p>
            <a:pPr lvl="2">
              <a:defRPr/>
            </a:pPr>
            <a:r>
              <a:rPr lang="zh-CN" altLang="en-US" sz="2000" dirty="0" smtClean="0"/>
              <a:t>棋盘格边界光滑</a:t>
            </a:r>
            <a:endParaRPr lang="en-US" altLang="zh-CN" sz="2000" dirty="0" smtClean="0"/>
          </a:p>
          <a:p>
            <a:pPr lvl="1">
              <a:defRPr/>
            </a:pPr>
            <a:r>
              <a:rPr lang="zh-CN" altLang="en-US" sz="2400" dirty="0" smtClean="0"/>
              <a:t>缩小</a:t>
            </a:r>
            <a:r>
              <a:rPr lang="en-US" altLang="zh-CN" sz="2400" dirty="0" smtClean="0"/>
              <a:t>25%</a:t>
            </a:r>
            <a:r>
              <a:rPr lang="zh-CN" altLang="en-US" sz="2400" dirty="0" smtClean="0"/>
              <a:t>然后插值放大到原大小</a:t>
            </a:r>
            <a:endParaRPr lang="en-US" altLang="zh-CN" sz="2400" dirty="0" smtClean="0"/>
          </a:p>
          <a:p>
            <a:pPr lvl="2">
              <a:defRPr/>
            </a:pPr>
            <a:r>
              <a:rPr lang="zh-CN" altLang="en-US" sz="2000" dirty="0" smtClean="0"/>
              <a:t>缩小过程欠采样</a:t>
            </a:r>
            <a:endParaRPr lang="en-US" altLang="zh-CN" sz="2000" dirty="0" smtClean="0"/>
          </a:p>
          <a:p>
            <a:pPr lvl="2">
              <a:defRPr/>
            </a:pPr>
            <a:r>
              <a:rPr lang="zh-CN" altLang="en-US" sz="2000" dirty="0" smtClean="0"/>
              <a:t>放大后边界锯齿</a:t>
            </a:r>
            <a:endParaRPr lang="en-US" altLang="zh-CN" sz="2000" dirty="0" smtClean="0"/>
          </a:p>
          <a:p>
            <a:pPr lvl="1">
              <a:defRPr/>
            </a:pPr>
            <a:r>
              <a:rPr lang="zh-CN" altLang="en-US" sz="2400" dirty="0" smtClean="0"/>
              <a:t>缩放前平滑，降低信号频率</a:t>
            </a:r>
            <a:endParaRPr lang="en-US" altLang="zh-CN" sz="2400" dirty="0" smtClean="0"/>
          </a:p>
          <a:p>
            <a:pPr lvl="2">
              <a:defRPr/>
            </a:pPr>
            <a:r>
              <a:rPr lang="zh-CN" altLang="en-US" sz="2000" dirty="0" smtClean="0"/>
              <a:t>没出现欠采样效果</a:t>
            </a:r>
          </a:p>
          <a:p>
            <a:pPr marL="914400" lvl="2" indent="0">
              <a:buNone/>
            </a:pPr>
            <a:endParaRPr kumimoji="1" lang="zh-CN" altLang="en-US" dirty="0"/>
          </a:p>
        </p:txBody>
      </p:sp>
      <p:sp>
        <p:nvSpPr>
          <p:cNvPr id="4" name="日期占位符 3"/>
          <p:cNvSpPr>
            <a:spLocks noGrp="1"/>
          </p:cNvSpPr>
          <p:nvPr>
            <p:ph type="dt" sz="half" idx="10"/>
          </p:nvPr>
        </p:nvSpPr>
        <p:spPr/>
        <p:txBody>
          <a:bodyPr/>
          <a:lstStyle/>
          <a:p>
            <a:pPr>
              <a:defRPr/>
            </a:pPr>
            <a:fld id="{202B4B8C-C3F9-2743-8A48-CB2582971655}" type="datetime1">
              <a:rPr lang="zh-CN" altLang="en-US" smtClean="0"/>
              <a:pPr>
                <a:defRPr/>
              </a:pPr>
              <a:t>16/8/31</a:t>
            </a:fld>
            <a:endParaRPr lang="zh-CN" altLang="en-US"/>
          </a:p>
        </p:txBody>
      </p:sp>
      <p:sp>
        <p:nvSpPr>
          <p:cNvPr id="5" name="页脚占位符 4"/>
          <p:cNvSpPr>
            <a:spLocks noGrp="1"/>
          </p:cNvSpPr>
          <p:nvPr>
            <p:ph type="ftr" sz="quarter" idx="11"/>
          </p:nvPr>
        </p:nvSpPr>
        <p:spPr/>
        <p:txBody>
          <a:bodyPr/>
          <a:lstStyle/>
          <a:p>
            <a:pPr>
              <a:defRPr/>
            </a:pPr>
            <a:r>
              <a:rPr lang="zh-CN" altLang="en-US" smtClean="0"/>
              <a:t>数字图像处理</a:t>
            </a:r>
            <a:r>
              <a:rPr lang="en-US" altLang="zh-CN" smtClean="0"/>
              <a:t>-</a:t>
            </a:r>
            <a:r>
              <a:rPr lang="zh-CN" altLang="en-US" smtClean="0"/>
              <a:t>第</a:t>
            </a:r>
            <a:r>
              <a:rPr lang="en-US" altLang="zh-CN" smtClean="0"/>
              <a:t>2</a:t>
            </a:r>
            <a:r>
              <a:rPr lang="zh-CN" altLang="en-US" smtClean="0"/>
              <a:t>讲</a:t>
            </a:r>
            <a:endParaRPr lang="zh-CN" altLang="en-US"/>
          </a:p>
        </p:txBody>
      </p:sp>
      <p:sp>
        <p:nvSpPr>
          <p:cNvPr id="6" name="幻灯片编号占位符 5"/>
          <p:cNvSpPr>
            <a:spLocks noGrp="1"/>
          </p:cNvSpPr>
          <p:nvPr>
            <p:ph type="sldNum" sz="quarter" idx="12"/>
          </p:nvPr>
        </p:nvSpPr>
        <p:spPr/>
        <p:txBody>
          <a:bodyPr/>
          <a:lstStyle/>
          <a:p>
            <a:pPr>
              <a:defRPr/>
            </a:pPr>
            <a:fld id="{A3CB10BE-3BDA-4653-8168-CCA7A6ACD1D5}" type="slidenum">
              <a:rPr lang="zh-CN" altLang="en-US" smtClean="0"/>
              <a:pPr>
                <a:defRPr/>
              </a:pPr>
              <a:t>20</a:t>
            </a:fld>
            <a:endParaRPr lang="zh-CN" altLang="en-US"/>
          </a:p>
        </p:txBody>
      </p:sp>
      <p:pic>
        <p:nvPicPr>
          <p:cNvPr id="8" name="Picture 2"/>
          <p:cNvPicPr>
            <a:picLocks noChangeAspect="1" noChangeArrowheads="1"/>
          </p:cNvPicPr>
          <p:nvPr/>
        </p:nvPicPr>
        <p:blipFill>
          <a:blip r:embed="rId3" cstate="print"/>
          <a:srcRect/>
          <a:stretch>
            <a:fillRect/>
          </a:stretch>
        </p:blipFill>
        <p:spPr bwMode="auto">
          <a:xfrm>
            <a:off x="4724400" y="819150"/>
            <a:ext cx="3962400" cy="5502275"/>
          </a:xfrm>
          <a:prstGeom prst="rect">
            <a:avLst/>
          </a:prstGeom>
          <a:noFill/>
          <a:ln w="9525">
            <a:noFill/>
            <a:miter lim="800000"/>
            <a:headEnd/>
            <a:tailEnd/>
          </a:ln>
        </p:spPr>
      </p:pic>
    </p:spTree>
    <p:extLst>
      <p:ext uri="{BB962C8B-B14F-4D97-AF65-F5344CB8AC3E}">
        <p14:creationId xmlns:p14="http://schemas.microsoft.com/office/powerpoint/2010/main" val="3478616780"/>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850106"/>
          </a:xfrm>
        </p:spPr>
        <p:txBody>
          <a:bodyPr>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l"/>
            <a:r>
              <a:rPr lang="en-US" altLang="zh-CN" b="1" spc="50" dirty="0" smtClean="0">
                <a:ln w="11430"/>
                <a:solidFill>
                  <a:srgbClr val="660066"/>
                </a:solidFill>
                <a:effectLst>
                  <a:outerShdw blurRad="76200" dist="50800" dir="5400000" algn="tl" rotWithShape="0">
                    <a:srgbClr val="000000">
                      <a:alpha val="65000"/>
                    </a:srgbClr>
                  </a:outerShdw>
                </a:effectLst>
                <a:latin typeface="Calibri" pitchFamily="34" charset="0"/>
                <a:ea typeface="华文琥珀"/>
                <a:cs typeface="+mn-cs"/>
              </a:rPr>
              <a:t>§2.3</a:t>
            </a:r>
            <a:r>
              <a:rPr lang="zh-CN" altLang="en-US" b="1" spc="50" dirty="0" smtClean="0">
                <a:ln w="11430"/>
                <a:solidFill>
                  <a:srgbClr val="660066"/>
                </a:solidFill>
                <a:effectLst>
                  <a:outerShdw blurRad="76200" dist="50800" dir="5400000" algn="tl" rotWithShape="0">
                    <a:srgbClr val="000000">
                      <a:alpha val="65000"/>
                    </a:srgbClr>
                  </a:outerShdw>
                </a:effectLst>
                <a:latin typeface="Calibri" pitchFamily="34" charset="0"/>
                <a:ea typeface="华文琥珀"/>
                <a:cs typeface="+mn-cs"/>
              </a:rPr>
              <a:t>采样与量化</a:t>
            </a:r>
            <a:endParaRPr lang="zh-CN" altLang="en-US" b="1" spc="50" dirty="0">
              <a:ln w="11430"/>
              <a:solidFill>
                <a:srgbClr val="660066"/>
              </a:solidFill>
              <a:effectLst>
                <a:outerShdw blurRad="76200" dist="50800" dir="5400000" algn="tl" rotWithShape="0">
                  <a:srgbClr val="000000">
                    <a:alpha val="65000"/>
                  </a:srgbClr>
                </a:outerShdw>
              </a:effectLst>
              <a:latin typeface="Calibri" pitchFamily="34" charset="0"/>
              <a:ea typeface="华文琥珀"/>
              <a:cs typeface="+mn-cs"/>
            </a:endParaRPr>
          </a:p>
        </p:txBody>
      </p:sp>
      <p:sp>
        <p:nvSpPr>
          <p:cNvPr id="3" name="内容占位符 2"/>
          <p:cNvSpPr>
            <a:spLocks noGrp="1"/>
          </p:cNvSpPr>
          <p:nvPr>
            <p:ph idx="1"/>
          </p:nvPr>
        </p:nvSpPr>
        <p:spPr>
          <a:xfrm>
            <a:off x="457200" y="1196752"/>
            <a:ext cx="8229600" cy="5400600"/>
          </a:xfrm>
        </p:spPr>
        <p:txBody>
          <a:bodyPr/>
          <a:lstStyle/>
          <a:p>
            <a:r>
              <a:rPr kumimoji="1" lang="zh-CN" altLang="en-US" sz="2400" dirty="0" smtClean="0"/>
              <a:t>利用量化等级的冗余隐藏信息</a:t>
            </a:r>
            <a:endParaRPr kumimoji="1" lang="en-US" altLang="zh-CN" sz="2400" dirty="0" smtClean="0"/>
          </a:p>
          <a:p>
            <a:pPr lvl="1"/>
            <a:r>
              <a:rPr kumimoji="1" lang="zh-CN" altLang="en-US" sz="2000" dirty="0" smtClean="0"/>
              <a:t>原始图像</a:t>
            </a:r>
            <a:r>
              <a:rPr kumimoji="1" lang="en-US" altLang="zh-CN" sz="2000" dirty="0" smtClean="0"/>
              <a:t>8bit</a:t>
            </a:r>
            <a:r>
              <a:rPr kumimoji="1" lang="zh-CN" altLang="en-US" sz="2000" dirty="0" smtClean="0"/>
              <a:t>，有</a:t>
            </a:r>
            <a:r>
              <a:rPr kumimoji="1" lang="en-US" altLang="zh-CN" sz="2000" dirty="0" smtClean="0"/>
              <a:t>256</a:t>
            </a:r>
            <a:r>
              <a:rPr kumimoji="1" lang="zh-CN" altLang="en-US" sz="2000" dirty="0" smtClean="0"/>
              <a:t>量化等级的原始图像 </a:t>
            </a:r>
            <a:endParaRPr kumimoji="1" lang="en-US" altLang="zh-CN" sz="2000" dirty="0" smtClean="0"/>
          </a:p>
          <a:p>
            <a:pPr lvl="1"/>
            <a:r>
              <a:rPr kumimoji="1" lang="zh-CN" altLang="en-US" sz="2000" dirty="0" smtClean="0"/>
              <a:t>只采用高</a:t>
            </a:r>
            <a:r>
              <a:rPr kumimoji="1" lang="en-US" altLang="zh-CN" sz="2000" dirty="0" smtClean="0"/>
              <a:t>6bit</a:t>
            </a:r>
            <a:r>
              <a:rPr kumimoji="1" lang="zh-CN" altLang="en-US" sz="2000" dirty="0" smtClean="0"/>
              <a:t>，有</a:t>
            </a:r>
            <a:r>
              <a:rPr kumimoji="1" lang="en-US" altLang="zh-CN" sz="2000" dirty="0" smtClean="0"/>
              <a:t>64</a:t>
            </a:r>
            <a:r>
              <a:rPr kumimoji="1" lang="zh-CN" altLang="en-US" sz="2000" dirty="0" smtClean="0"/>
              <a:t>量化等级的图像</a:t>
            </a:r>
            <a:r>
              <a:rPr kumimoji="1" lang="en-US" altLang="zh-CN" sz="2000" dirty="0" smtClean="0"/>
              <a:t>A</a:t>
            </a:r>
            <a:r>
              <a:rPr kumimoji="1" lang="zh-CN" altLang="en-US" sz="2000" dirty="0" smtClean="0"/>
              <a:t> </a:t>
            </a:r>
            <a:endParaRPr kumimoji="1" lang="en-US" altLang="zh-CN" sz="2000" dirty="0" smtClean="0"/>
          </a:p>
          <a:p>
            <a:pPr lvl="1"/>
            <a:r>
              <a:rPr kumimoji="1" lang="zh-CN" altLang="en-US" sz="2000" dirty="0" smtClean="0"/>
              <a:t>低</a:t>
            </a:r>
            <a:r>
              <a:rPr kumimoji="1" lang="en-US" altLang="zh-CN" sz="2000" dirty="0" smtClean="0"/>
              <a:t>2bit</a:t>
            </a:r>
            <a:r>
              <a:rPr kumimoji="1" lang="zh-CN" altLang="en-US" sz="2000" dirty="0" smtClean="0"/>
              <a:t>可隐藏一个</a:t>
            </a:r>
            <a:r>
              <a:rPr kumimoji="1" lang="en-US" altLang="zh-CN" sz="2000" dirty="0" smtClean="0"/>
              <a:t>4</a:t>
            </a:r>
            <a:r>
              <a:rPr kumimoji="1" lang="zh-CN" altLang="en-US" sz="2000" dirty="0" smtClean="0"/>
              <a:t>量化等级的图像</a:t>
            </a:r>
            <a:r>
              <a:rPr kumimoji="1" lang="en-US" altLang="zh-CN" sz="2000" dirty="0" smtClean="0"/>
              <a:t>B</a:t>
            </a:r>
          </a:p>
          <a:p>
            <a:pPr lvl="1"/>
            <a:r>
              <a:rPr kumimoji="1" lang="zh-CN" altLang="en-US" sz="2000" dirty="0" smtClean="0"/>
              <a:t>混合之后的图像</a:t>
            </a:r>
            <a:r>
              <a:rPr kumimoji="1" lang="en-US" altLang="zh-CN" sz="2000" dirty="0" smtClean="0"/>
              <a:t>C</a:t>
            </a:r>
            <a:r>
              <a:rPr kumimoji="1" lang="zh-CN" altLang="en-US" sz="2000" dirty="0" smtClean="0"/>
              <a:t>，隐藏了图像</a:t>
            </a:r>
            <a:r>
              <a:rPr kumimoji="1" lang="en-US" altLang="zh-CN" sz="2000" dirty="0" smtClean="0"/>
              <a:t>B</a:t>
            </a:r>
            <a:r>
              <a:rPr kumimoji="1" lang="zh-CN" altLang="en-US" sz="2000" dirty="0" smtClean="0"/>
              <a:t>的内容</a:t>
            </a:r>
            <a:endParaRPr kumimoji="1" lang="en-US" altLang="zh-CN" sz="2000" dirty="0" smtClean="0"/>
          </a:p>
          <a:p>
            <a:pPr lvl="1"/>
            <a:r>
              <a:rPr kumimoji="1" lang="zh-CN" altLang="en-US" sz="2000" dirty="0" smtClean="0"/>
              <a:t>通过位运算提取混合图像低</a:t>
            </a:r>
            <a:r>
              <a:rPr kumimoji="1" lang="en-US" altLang="zh-CN" sz="2000" dirty="0" smtClean="0"/>
              <a:t>2bit</a:t>
            </a:r>
            <a:r>
              <a:rPr kumimoji="1" lang="zh-CN" altLang="en-US" sz="2000" dirty="0" smtClean="0"/>
              <a:t>内容得到隐藏信息</a:t>
            </a:r>
            <a:r>
              <a:rPr kumimoji="1" lang="en-US" altLang="zh-CN" sz="2000" dirty="0" smtClean="0"/>
              <a:t>B</a:t>
            </a:r>
          </a:p>
          <a:p>
            <a:pPr lvl="1"/>
            <a:endParaRPr kumimoji="1" lang="en-US" altLang="zh-CN" sz="2000" dirty="0"/>
          </a:p>
          <a:p>
            <a:pPr lvl="1"/>
            <a:endParaRPr kumimoji="1" lang="en-US" altLang="zh-CN" sz="2000" dirty="0" smtClean="0"/>
          </a:p>
          <a:p>
            <a:pPr lvl="1"/>
            <a:endParaRPr kumimoji="1" lang="en-US" altLang="zh-CN" sz="2000" dirty="0"/>
          </a:p>
          <a:p>
            <a:pPr lvl="1"/>
            <a:endParaRPr kumimoji="1" lang="en-US" altLang="zh-CN" sz="2000" dirty="0" smtClean="0"/>
          </a:p>
          <a:p>
            <a:pPr lvl="1"/>
            <a:endParaRPr kumimoji="1" lang="en-US" altLang="zh-CN" sz="2000" dirty="0"/>
          </a:p>
          <a:p>
            <a:pPr lvl="1"/>
            <a:endParaRPr kumimoji="1" lang="en-US" altLang="zh-CN" sz="2000" dirty="0" smtClean="0"/>
          </a:p>
          <a:p>
            <a:pPr lvl="1"/>
            <a:endParaRPr kumimoji="1" lang="en-US" altLang="zh-CN" sz="2000" dirty="0"/>
          </a:p>
          <a:p>
            <a:pPr marL="457200" lvl="1" indent="0">
              <a:buNone/>
            </a:pPr>
            <a:r>
              <a:rPr kumimoji="1" lang="zh-CN" altLang="en-US" sz="2000" dirty="0" smtClean="0"/>
              <a:t>图像</a:t>
            </a:r>
            <a:r>
              <a:rPr kumimoji="1" lang="en-US" altLang="zh-CN" sz="2000" dirty="0" smtClean="0"/>
              <a:t>A</a:t>
            </a:r>
            <a:r>
              <a:rPr kumimoji="1" lang="en-US" altLang="zh-CN" sz="2000" dirty="0"/>
              <a:t>	</a:t>
            </a:r>
            <a:r>
              <a:rPr kumimoji="1" lang="en-US" altLang="zh-CN" sz="2000" dirty="0" smtClean="0"/>
              <a:t>	</a:t>
            </a:r>
            <a:r>
              <a:rPr kumimoji="1" lang="zh-CN" altLang="en-US" sz="2000" dirty="0" smtClean="0"/>
              <a:t>图像</a:t>
            </a:r>
            <a:r>
              <a:rPr kumimoji="1" lang="en-US" altLang="zh-CN" sz="2000" dirty="0" smtClean="0"/>
              <a:t>B		</a:t>
            </a:r>
            <a:r>
              <a:rPr kumimoji="1" lang="zh-CN" altLang="en-US" sz="2000" dirty="0" smtClean="0"/>
              <a:t>图像</a:t>
            </a:r>
            <a:r>
              <a:rPr kumimoji="1" lang="en-US" altLang="zh-CN" sz="2000" dirty="0" smtClean="0"/>
              <a:t>C		</a:t>
            </a:r>
            <a:r>
              <a:rPr kumimoji="1" lang="zh-CN" altLang="en-US" sz="2000" dirty="0" smtClean="0"/>
              <a:t>     提取结果</a:t>
            </a:r>
            <a:endParaRPr kumimoji="1" lang="en-US" altLang="zh-CN" sz="2000" dirty="0" smtClean="0"/>
          </a:p>
        </p:txBody>
      </p:sp>
      <p:sp>
        <p:nvSpPr>
          <p:cNvPr id="4" name="日期占位符 3"/>
          <p:cNvSpPr>
            <a:spLocks noGrp="1"/>
          </p:cNvSpPr>
          <p:nvPr>
            <p:ph type="dt" sz="half" idx="10"/>
          </p:nvPr>
        </p:nvSpPr>
        <p:spPr/>
        <p:txBody>
          <a:bodyPr/>
          <a:lstStyle/>
          <a:p>
            <a:pPr>
              <a:defRPr/>
            </a:pPr>
            <a:fld id="{02E0AFE9-57A9-3248-A8B5-427D2F22CEF3}" type="datetime1">
              <a:rPr lang="zh-CN" altLang="en-US" smtClean="0"/>
              <a:pPr>
                <a:defRPr/>
              </a:pPr>
              <a:t>16/8/31</a:t>
            </a:fld>
            <a:endParaRPr lang="zh-CN" altLang="en-US"/>
          </a:p>
        </p:txBody>
      </p:sp>
      <p:sp>
        <p:nvSpPr>
          <p:cNvPr id="5" name="页脚占位符 4"/>
          <p:cNvSpPr>
            <a:spLocks noGrp="1"/>
          </p:cNvSpPr>
          <p:nvPr>
            <p:ph type="ftr" sz="quarter" idx="11"/>
          </p:nvPr>
        </p:nvSpPr>
        <p:spPr/>
        <p:txBody>
          <a:bodyPr/>
          <a:lstStyle/>
          <a:p>
            <a:pPr>
              <a:defRPr/>
            </a:pPr>
            <a:r>
              <a:rPr lang="zh-CN" altLang="en-US" smtClean="0"/>
              <a:t>数字图像处理</a:t>
            </a:r>
            <a:r>
              <a:rPr lang="en-US" altLang="zh-CN" smtClean="0"/>
              <a:t>-</a:t>
            </a:r>
            <a:r>
              <a:rPr lang="zh-CN" altLang="en-US" smtClean="0"/>
              <a:t>第</a:t>
            </a:r>
            <a:r>
              <a:rPr lang="en-US" altLang="zh-CN" smtClean="0"/>
              <a:t>2</a:t>
            </a:r>
            <a:r>
              <a:rPr lang="zh-CN" altLang="en-US" smtClean="0"/>
              <a:t>讲</a:t>
            </a:r>
            <a:endParaRPr lang="zh-CN" altLang="en-US"/>
          </a:p>
        </p:txBody>
      </p:sp>
      <p:sp>
        <p:nvSpPr>
          <p:cNvPr id="6" name="幻灯片编号占位符 5"/>
          <p:cNvSpPr>
            <a:spLocks noGrp="1"/>
          </p:cNvSpPr>
          <p:nvPr>
            <p:ph type="sldNum" sz="quarter" idx="12"/>
          </p:nvPr>
        </p:nvSpPr>
        <p:spPr/>
        <p:txBody>
          <a:bodyPr/>
          <a:lstStyle/>
          <a:p>
            <a:pPr>
              <a:defRPr/>
            </a:pPr>
            <a:fld id="{A3CB10BE-3BDA-4653-8168-CCA7A6ACD1D5}" type="slidenum">
              <a:rPr lang="zh-CN" altLang="en-US" smtClean="0"/>
              <a:pPr>
                <a:defRPr/>
              </a:pPr>
              <a:t>21</a:t>
            </a:fld>
            <a:endParaRPr lang="zh-CN" altLang="en-US"/>
          </a:p>
        </p:txBody>
      </p:sp>
      <p:pic>
        <p:nvPicPr>
          <p:cNvPr id="8" name="图片 7"/>
          <p:cNvPicPr>
            <a:picLocks noChangeAspect="1"/>
          </p:cNvPicPr>
          <p:nvPr/>
        </p:nvPicPr>
        <p:blipFill>
          <a:blip r:embed="rId3" cstate="print"/>
          <a:stretch>
            <a:fillRect/>
          </a:stretch>
        </p:blipFill>
        <p:spPr>
          <a:xfrm>
            <a:off x="179512" y="3645024"/>
            <a:ext cx="8660365" cy="2160240"/>
          </a:xfrm>
          <a:prstGeom prst="rect">
            <a:avLst/>
          </a:prstGeom>
        </p:spPr>
      </p:pic>
      <p:pic>
        <p:nvPicPr>
          <p:cNvPr id="9" name="图片 8"/>
          <p:cNvPicPr>
            <a:picLocks noChangeAspect="1"/>
          </p:cNvPicPr>
          <p:nvPr/>
        </p:nvPicPr>
        <p:blipFill>
          <a:blip r:embed="rId4" cstate="print"/>
          <a:stretch>
            <a:fillRect/>
          </a:stretch>
        </p:blipFill>
        <p:spPr>
          <a:xfrm>
            <a:off x="6156176" y="548680"/>
            <a:ext cx="2492231" cy="2487296"/>
          </a:xfrm>
          <a:prstGeom prst="rect">
            <a:avLst/>
          </a:prstGeom>
        </p:spPr>
      </p:pic>
    </p:spTree>
    <p:extLst>
      <p:ext uri="{BB962C8B-B14F-4D97-AF65-F5344CB8AC3E}">
        <p14:creationId xmlns:p14="http://schemas.microsoft.com/office/powerpoint/2010/main" val="2529657658"/>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850106"/>
          </a:xfrm>
        </p:spPr>
        <p:txBody>
          <a:bodyPr>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l"/>
            <a:r>
              <a:rPr lang="en-US" altLang="zh-CN" b="1" spc="50" dirty="0" smtClean="0">
                <a:ln w="11430"/>
                <a:solidFill>
                  <a:srgbClr val="660066"/>
                </a:solidFill>
                <a:effectLst>
                  <a:outerShdw blurRad="76200" dist="50800" dir="5400000" algn="tl" rotWithShape="0">
                    <a:srgbClr val="000000">
                      <a:alpha val="65000"/>
                    </a:srgbClr>
                  </a:outerShdw>
                </a:effectLst>
                <a:latin typeface="Calibri" pitchFamily="34" charset="0"/>
                <a:ea typeface="华文琥珀"/>
                <a:cs typeface="+mn-cs"/>
              </a:rPr>
              <a:t>§2.3</a:t>
            </a:r>
            <a:r>
              <a:rPr lang="zh-CN" altLang="en-US" b="1" spc="50" dirty="0" smtClean="0">
                <a:ln w="11430"/>
                <a:solidFill>
                  <a:srgbClr val="660066"/>
                </a:solidFill>
                <a:effectLst>
                  <a:outerShdw blurRad="76200" dist="50800" dir="5400000" algn="tl" rotWithShape="0">
                    <a:srgbClr val="000000">
                      <a:alpha val="65000"/>
                    </a:srgbClr>
                  </a:outerShdw>
                </a:effectLst>
                <a:latin typeface="Calibri" pitchFamily="34" charset="0"/>
                <a:ea typeface="华文琥珀"/>
                <a:cs typeface="+mn-cs"/>
              </a:rPr>
              <a:t>采样与量化</a:t>
            </a:r>
            <a:endParaRPr lang="zh-CN" altLang="en-US" b="1" spc="50" dirty="0">
              <a:ln w="11430"/>
              <a:solidFill>
                <a:srgbClr val="660066"/>
              </a:solidFill>
              <a:effectLst>
                <a:outerShdw blurRad="76200" dist="50800" dir="5400000" algn="tl" rotWithShape="0">
                  <a:srgbClr val="000000">
                    <a:alpha val="65000"/>
                  </a:srgbClr>
                </a:outerShdw>
              </a:effectLst>
              <a:latin typeface="Calibri" pitchFamily="34" charset="0"/>
              <a:ea typeface="华文琥珀"/>
              <a:cs typeface="+mn-cs"/>
            </a:endParaRPr>
          </a:p>
        </p:txBody>
      </p:sp>
      <p:sp>
        <p:nvSpPr>
          <p:cNvPr id="3" name="内容占位符 2"/>
          <p:cNvSpPr>
            <a:spLocks noGrp="1"/>
          </p:cNvSpPr>
          <p:nvPr>
            <p:ph idx="1"/>
          </p:nvPr>
        </p:nvSpPr>
        <p:spPr>
          <a:xfrm>
            <a:off x="457200" y="1196752"/>
            <a:ext cx="8229600" cy="5400600"/>
          </a:xfrm>
        </p:spPr>
        <p:txBody>
          <a:bodyPr/>
          <a:lstStyle/>
          <a:p>
            <a:r>
              <a:rPr kumimoji="1" lang="zh-CN" altLang="en-US" sz="2400" dirty="0" smtClean="0"/>
              <a:t>利用量化等级的冗余隐藏信息</a:t>
            </a:r>
            <a:endParaRPr kumimoji="1" lang="en-US" altLang="zh-CN" sz="2400" dirty="0" smtClean="0"/>
          </a:p>
          <a:p>
            <a:pPr lvl="1"/>
            <a:r>
              <a:rPr kumimoji="1" lang="zh-CN" altLang="en-US" sz="2000" dirty="0"/>
              <a:t>原图尺寸</a:t>
            </a:r>
            <a:r>
              <a:rPr kumimoji="1" lang="en-US" altLang="zh-CN" sz="2000" dirty="0"/>
              <a:t>(512*3)X(512*4)</a:t>
            </a:r>
          </a:p>
          <a:p>
            <a:pPr lvl="1"/>
            <a:r>
              <a:rPr kumimoji="1" lang="zh-CN" altLang="en-US" sz="2000" dirty="0" smtClean="0"/>
              <a:t>利用低</a:t>
            </a:r>
            <a:r>
              <a:rPr kumimoji="1" lang="en-US" altLang="zh-CN" sz="2000" dirty="0" smtClean="0"/>
              <a:t>2bit</a:t>
            </a:r>
            <a:r>
              <a:rPr kumimoji="1" lang="zh-CN" altLang="en-US" sz="2000" dirty="0" smtClean="0"/>
              <a:t>隐藏两幅</a:t>
            </a:r>
            <a:r>
              <a:rPr kumimoji="1" lang="en-US" altLang="zh-CN" sz="2000" dirty="0" smtClean="0"/>
              <a:t>512X512</a:t>
            </a:r>
            <a:r>
              <a:rPr kumimoji="1" lang="zh-CN" altLang="en-US" sz="2000" dirty="0" smtClean="0"/>
              <a:t>彩色图像</a:t>
            </a:r>
          </a:p>
          <a:p>
            <a:pPr lvl="1"/>
            <a:r>
              <a:rPr kumimoji="1" lang="zh-CN" altLang="en-US" sz="2000" dirty="0" smtClean="0"/>
              <a:t>彩色图像只取高</a:t>
            </a:r>
            <a:r>
              <a:rPr kumimoji="1" lang="en-US" altLang="zh-CN" sz="2000" dirty="0" smtClean="0"/>
              <a:t>4bit</a:t>
            </a:r>
            <a:r>
              <a:rPr kumimoji="1" lang="zh-CN" altLang="en-US" sz="2000" dirty="0" smtClean="0"/>
              <a:t>，隐藏时排列如右图</a:t>
            </a:r>
          </a:p>
          <a:p>
            <a:pPr lvl="1"/>
            <a:endParaRPr kumimoji="1" lang="en-US" altLang="zh-CN" sz="2000" dirty="0" smtClean="0"/>
          </a:p>
          <a:p>
            <a:pPr lvl="1"/>
            <a:endParaRPr kumimoji="1" lang="en-US" altLang="zh-CN" sz="2000" dirty="0"/>
          </a:p>
          <a:p>
            <a:pPr lvl="1"/>
            <a:endParaRPr kumimoji="1" lang="en-US" altLang="zh-CN" sz="2000" dirty="0" smtClean="0"/>
          </a:p>
          <a:p>
            <a:pPr lvl="1"/>
            <a:endParaRPr kumimoji="1" lang="en-US" altLang="zh-CN" sz="2000" dirty="0"/>
          </a:p>
          <a:p>
            <a:pPr lvl="1"/>
            <a:endParaRPr kumimoji="1" lang="en-US" altLang="zh-CN" sz="2000" dirty="0" smtClean="0"/>
          </a:p>
          <a:p>
            <a:pPr lvl="1"/>
            <a:endParaRPr kumimoji="1" lang="en-US" altLang="zh-CN" sz="2000" dirty="0"/>
          </a:p>
          <a:p>
            <a:pPr lvl="1"/>
            <a:endParaRPr kumimoji="1" lang="en-US" altLang="zh-CN" sz="2000" dirty="0" smtClean="0"/>
          </a:p>
          <a:p>
            <a:pPr lvl="1"/>
            <a:endParaRPr kumimoji="1" lang="en-US" altLang="zh-CN" sz="2000" dirty="0"/>
          </a:p>
          <a:p>
            <a:pPr marL="457200" lvl="1" indent="0">
              <a:buNone/>
            </a:pPr>
            <a:r>
              <a:rPr kumimoji="1" lang="zh-CN" altLang="en-US" sz="2000" dirty="0" smtClean="0"/>
              <a:t> 含水印图像</a:t>
            </a:r>
            <a:r>
              <a:rPr kumimoji="1" lang="en-US" altLang="zh-CN" sz="2000" dirty="0"/>
              <a:t>	</a:t>
            </a:r>
            <a:r>
              <a:rPr kumimoji="1" lang="en-US" altLang="zh-CN" sz="2000" dirty="0" smtClean="0"/>
              <a:t>	  </a:t>
            </a:r>
            <a:r>
              <a:rPr kumimoji="1" lang="zh-CN" altLang="en-US" sz="2000" dirty="0" smtClean="0"/>
              <a:t>提取水印</a:t>
            </a:r>
            <a:r>
              <a:rPr kumimoji="1" lang="en-US" altLang="zh-CN" sz="2000" dirty="0" smtClean="0"/>
              <a:t>1	</a:t>
            </a:r>
            <a:r>
              <a:rPr kumimoji="1" lang="zh-CN" altLang="en-US" sz="2000" dirty="0" smtClean="0"/>
              <a:t>     提取水印</a:t>
            </a:r>
            <a:r>
              <a:rPr kumimoji="1" lang="zh-CN" altLang="zh-CN" sz="2000" dirty="0" smtClean="0"/>
              <a:t>2</a:t>
            </a:r>
            <a:endParaRPr kumimoji="1" lang="en-US" altLang="zh-CN" sz="2000" dirty="0" smtClean="0"/>
          </a:p>
        </p:txBody>
      </p:sp>
      <p:sp>
        <p:nvSpPr>
          <p:cNvPr id="4" name="日期占位符 3"/>
          <p:cNvSpPr>
            <a:spLocks noGrp="1"/>
          </p:cNvSpPr>
          <p:nvPr>
            <p:ph type="dt" sz="half" idx="10"/>
          </p:nvPr>
        </p:nvSpPr>
        <p:spPr/>
        <p:txBody>
          <a:bodyPr/>
          <a:lstStyle/>
          <a:p>
            <a:pPr>
              <a:defRPr/>
            </a:pPr>
            <a:fld id="{02E0AFE9-57A9-3248-A8B5-427D2F22CEF3}" type="datetime1">
              <a:rPr lang="zh-CN" altLang="en-US" smtClean="0"/>
              <a:pPr>
                <a:defRPr/>
              </a:pPr>
              <a:t>16/8/31</a:t>
            </a:fld>
            <a:endParaRPr lang="zh-CN" altLang="en-US"/>
          </a:p>
        </p:txBody>
      </p:sp>
      <p:sp>
        <p:nvSpPr>
          <p:cNvPr id="5" name="页脚占位符 4"/>
          <p:cNvSpPr>
            <a:spLocks noGrp="1"/>
          </p:cNvSpPr>
          <p:nvPr>
            <p:ph type="ftr" sz="quarter" idx="11"/>
          </p:nvPr>
        </p:nvSpPr>
        <p:spPr/>
        <p:txBody>
          <a:bodyPr/>
          <a:lstStyle/>
          <a:p>
            <a:pPr>
              <a:defRPr/>
            </a:pPr>
            <a:r>
              <a:rPr lang="zh-CN" altLang="en-US" smtClean="0"/>
              <a:t>数字图像处理</a:t>
            </a:r>
            <a:r>
              <a:rPr lang="en-US" altLang="zh-CN" smtClean="0"/>
              <a:t>-</a:t>
            </a:r>
            <a:r>
              <a:rPr lang="zh-CN" altLang="en-US" smtClean="0"/>
              <a:t>第</a:t>
            </a:r>
            <a:r>
              <a:rPr lang="en-US" altLang="zh-CN" smtClean="0"/>
              <a:t>2</a:t>
            </a:r>
            <a:r>
              <a:rPr lang="zh-CN" altLang="en-US" smtClean="0"/>
              <a:t>讲</a:t>
            </a:r>
            <a:endParaRPr lang="zh-CN" altLang="en-US"/>
          </a:p>
        </p:txBody>
      </p:sp>
      <p:sp>
        <p:nvSpPr>
          <p:cNvPr id="6" name="幻灯片编号占位符 5"/>
          <p:cNvSpPr>
            <a:spLocks noGrp="1"/>
          </p:cNvSpPr>
          <p:nvPr>
            <p:ph type="sldNum" sz="quarter" idx="12"/>
          </p:nvPr>
        </p:nvSpPr>
        <p:spPr/>
        <p:txBody>
          <a:bodyPr/>
          <a:lstStyle/>
          <a:p>
            <a:pPr>
              <a:defRPr/>
            </a:pPr>
            <a:fld id="{A3CB10BE-3BDA-4653-8168-CCA7A6ACD1D5}" type="slidenum">
              <a:rPr lang="zh-CN" altLang="en-US" smtClean="0"/>
              <a:pPr>
                <a:defRPr/>
              </a:pPr>
              <a:t>22</a:t>
            </a:fld>
            <a:endParaRPr lang="zh-CN" altLang="en-US"/>
          </a:p>
        </p:txBody>
      </p:sp>
      <p:pic>
        <p:nvPicPr>
          <p:cNvPr id="10" name="图片 9"/>
          <p:cNvPicPr>
            <a:picLocks noChangeAspect="1"/>
          </p:cNvPicPr>
          <p:nvPr/>
        </p:nvPicPr>
        <p:blipFill>
          <a:blip r:embed="rId3"/>
          <a:stretch>
            <a:fillRect/>
          </a:stretch>
        </p:blipFill>
        <p:spPr>
          <a:xfrm>
            <a:off x="6228184" y="980728"/>
            <a:ext cx="1975408" cy="1484784"/>
          </a:xfrm>
          <a:prstGeom prst="rect">
            <a:avLst/>
          </a:prstGeom>
        </p:spPr>
      </p:pic>
      <p:pic>
        <p:nvPicPr>
          <p:cNvPr id="11" name="图片 10"/>
          <p:cNvPicPr>
            <a:picLocks noChangeAspect="1"/>
          </p:cNvPicPr>
          <p:nvPr/>
        </p:nvPicPr>
        <p:blipFill>
          <a:blip r:embed="rId4"/>
          <a:stretch>
            <a:fillRect/>
          </a:stretch>
        </p:blipFill>
        <p:spPr>
          <a:xfrm>
            <a:off x="827584" y="2996952"/>
            <a:ext cx="7596336" cy="2440111"/>
          </a:xfrm>
          <a:prstGeom prst="rect">
            <a:avLst/>
          </a:prstGeom>
        </p:spPr>
      </p:pic>
    </p:spTree>
    <p:extLst>
      <p:ext uri="{BB962C8B-B14F-4D97-AF65-F5344CB8AC3E}">
        <p14:creationId xmlns:p14="http://schemas.microsoft.com/office/powerpoint/2010/main" val="2415515005"/>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850106"/>
          </a:xfrm>
        </p:spPr>
        <p:txBody>
          <a:bodyPr>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l"/>
            <a:r>
              <a:rPr lang="en-US" altLang="zh-CN" b="1" spc="50" dirty="0" smtClean="0">
                <a:ln w="11430"/>
                <a:solidFill>
                  <a:srgbClr val="660066"/>
                </a:solidFill>
                <a:effectLst>
                  <a:outerShdw blurRad="76200" dist="50800" dir="5400000" algn="tl" rotWithShape="0">
                    <a:srgbClr val="000000">
                      <a:alpha val="65000"/>
                    </a:srgbClr>
                  </a:outerShdw>
                </a:effectLst>
                <a:latin typeface="Calibri" pitchFamily="34" charset="0"/>
                <a:ea typeface="华文琥珀"/>
                <a:cs typeface="+mn-cs"/>
              </a:rPr>
              <a:t>§2.4</a:t>
            </a:r>
            <a:r>
              <a:rPr lang="zh-CN" altLang="en-US" b="1" spc="50" dirty="0" smtClean="0">
                <a:ln w="11430"/>
                <a:solidFill>
                  <a:srgbClr val="660066"/>
                </a:solidFill>
                <a:effectLst>
                  <a:outerShdw blurRad="76200" dist="50800" dir="5400000" algn="tl" rotWithShape="0">
                    <a:srgbClr val="000000">
                      <a:alpha val="65000"/>
                    </a:srgbClr>
                  </a:outerShdw>
                </a:effectLst>
                <a:latin typeface="Calibri" pitchFamily="34" charset="0"/>
                <a:ea typeface="华文琥珀"/>
                <a:cs typeface="+mn-cs"/>
              </a:rPr>
              <a:t>像素之间关系</a:t>
            </a:r>
            <a:endParaRPr lang="zh-CN" altLang="en-US" b="1" spc="50" dirty="0">
              <a:ln w="11430"/>
              <a:solidFill>
                <a:srgbClr val="660066"/>
              </a:solidFill>
              <a:effectLst>
                <a:outerShdw blurRad="76200" dist="50800" dir="5400000" algn="tl" rotWithShape="0">
                  <a:srgbClr val="000000">
                    <a:alpha val="65000"/>
                  </a:srgbClr>
                </a:outerShdw>
              </a:effectLst>
              <a:latin typeface="Calibri" pitchFamily="34" charset="0"/>
              <a:ea typeface="华文琥珀"/>
              <a:cs typeface="+mn-cs"/>
            </a:endParaRPr>
          </a:p>
        </p:txBody>
      </p:sp>
      <p:sp>
        <p:nvSpPr>
          <p:cNvPr id="3" name="内容占位符 2"/>
          <p:cNvSpPr>
            <a:spLocks noGrp="1"/>
          </p:cNvSpPr>
          <p:nvPr>
            <p:ph idx="1"/>
          </p:nvPr>
        </p:nvSpPr>
        <p:spPr>
          <a:xfrm>
            <a:off x="457200" y="1196752"/>
            <a:ext cx="8229600" cy="5400600"/>
          </a:xfrm>
        </p:spPr>
        <p:txBody>
          <a:bodyPr/>
          <a:lstStyle/>
          <a:p>
            <a:r>
              <a:rPr kumimoji="1" lang="zh-CN" altLang="en-US" sz="2400" dirty="0" smtClean="0"/>
              <a:t>像素之间关系是获取图像内信息的基础，评判感兴趣目标的大小，相互之间的距离等，都离不开对构成目标的基本像素之间关系的认识。</a:t>
            </a:r>
            <a:endParaRPr kumimoji="1" lang="en-US" altLang="zh-CN" sz="2400" dirty="0" smtClean="0"/>
          </a:p>
          <a:p>
            <a:r>
              <a:rPr kumimoji="1" lang="zh-CN" altLang="en-US" sz="2400" dirty="0" smtClean="0"/>
              <a:t>像素邻域</a:t>
            </a:r>
            <a:r>
              <a:rPr kumimoji="1" lang="en-US" altLang="zh-CN" sz="2400" dirty="0" smtClean="0"/>
              <a:t>(</a:t>
            </a:r>
            <a:r>
              <a:rPr lang="zh-CN" altLang="en-US" sz="2400" dirty="0" smtClean="0"/>
              <a:t>连通</a:t>
            </a:r>
            <a:r>
              <a:rPr lang="en-US" altLang="zh-CN" sz="2400" dirty="0" smtClean="0"/>
              <a:t>adjacency)</a:t>
            </a:r>
            <a:endParaRPr kumimoji="1" lang="en-US" altLang="zh-CN" sz="2400" dirty="0"/>
          </a:p>
          <a:p>
            <a:pPr lvl="1"/>
            <a:r>
              <a:rPr kumimoji="1" lang="zh-CN" altLang="en-US" sz="2000" dirty="0" smtClean="0"/>
              <a:t>采用正方形像素的数字图像，每个像素在空间位置上的相邻像素，其表示方式有</a:t>
            </a:r>
            <a:endParaRPr kumimoji="1" lang="en-US" altLang="zh-CN" sz="2000" dirty="0" smtClean="0"/>
          </a:p>
          <a:p>
            <a:pPr lvl="1"/>
            <a:r>
              <a:rPr kumimoji="1" lang="zh-CN" altLang="zh-CN" sz="2000" dirty="0" smtClean="0"/>
              <a:t>4</a:t>
            </a:r>
            <a:r>
              <a:rPr kumimoji="1" lang="en-US" altLang="zh-CN" sz="2000" dirty="0" smtClean="0"/>
              <a:t>-</a:t>
            </a:r>
            <a:r>
              <a:rPr kumimoji="1" lang="zh-CN" altLang="en-US" sz="2000" dirty="0" smtClean="0"/>
              <a:t>邻域，记为</a:t>
            </a:r>
            <a:r>
              <a:rPr lang="en-US" altLang="zh-CN" sz="2000" i="1" dirty="0" smtClean="0"/>
              <a:t>N</a:t>
            </a:r>
            <a:r>
              <a:rPr lang="en-US" altLang="zh-CN" sz="2000" baseline="-20000" dirty="0" smtClean="0"/>
              <a:t>4</a:t>
            </a:r>
            <a:r>
              <a:rPr lang="en-US" altLang="zh-CN" sz="2000" dirty="0"/>
              <a:t>(</a:t>
            </a:r>
            <a:r>
              <a:rPr lang="en-US" altLang="zh-CN" sz="2000" i="1" dirty="0"/>
              <a:t>p</a:t>
            </a:r>
            <a:r>
              <a:rPr lang="en-US" altLang="zh-CN" sz="2000" dirty="0" smtClean="0"/>
              <a:t>)</a:t>
            </a:r>
            <a:r>
              <a:rPr lang="zh-CN" altLang="en-US" sz="2000" dirty="0" smtClean="0"/>
              <a:t>，参见图</a:t>
            </a:r>
            <a:r>
              <a:rPr lang="en-US" altLang="zh-CN" sz="2000" dirty="0" smtClean="0"/>
              <a:t>(a)</a:t>
            </a:r>
            <a:endParaRPr kumimoji="1" lang="en-US" altLang="zh-CN" sz="2000" dirty="0" smtClean="0"/>
          </a:p>
          <a:p>
            <a:pPr lvl="1"/>
            <a:r>
              <a:rPr kumimoji="1" lang="zh-CN" altLang="en-US" sz="2000" dirty="0" smtClean="0"/>
              <a:t>对角邻域，记为</a:t>
            </a:r>
            <a:r>
              <a:rPr lang="en-US" altLang="zh-CN" sz="2000" i="1" dirty="0" smtClean="0"/>
              <a:t>N</a:t>
            </a:r>
            <a:r>
              <a:rPr lang="en-US" altLang="zh-CN" sz="2000" baseline="-20000" dirty="0" smtClean="0"/>
              <a:t>D</a:t>
            </a:r>
            <a:r>
              <a:rPr lang="en-US" altLang="zh-CN" sz="2000" dirty="0"/>
              <a:t>(</a:t>
            </a:r>
            <a:r>
              <a:rPr lang="en-US" altLang="zh-CN" sz="2000" i="1" dirty="0"/>
              <a:t>p</a:t>
            </a:r>
            <a:r>
              <a:rPr lang="en-US" altLang="zh-CN" sz="2000" dirty="0"/>
              <a:t>) </a:t>
            </a:r>
            <a:r>
              <a:rPr lang="zh-CN" altLang="en-US" sz="2000" dirty="0"/>
              <a:t>，参见图</a:t>
            </a:r>
            <a:r>
              <a:rPr lang="en-US" altLang="zh-CN" sz="2000" dirty="0" smtClean="0"/>
              <a:t>(b)</a:t>
            </a:r>
            <a:endParaRPr kumimoji="1" lang="en-US" altLang="zh-CN" sz="2000" dirty="0" smtClean="0"/>
          </a:p>
          <a:p>
            <a:pPr lvl="1"/>
            <a:r>
              <a:rPr kumimoji="1" lang="zh-CN" altLang="zh-CN" sz="2000" dirty="0" smtClean="0"/>
              <a:t>8</a:t>
            </a:r>
            <a:r>
              <a:rPr kumimoji="1" lang="en-US" altLang="zh-CN" sz="2000" dirty="0" smtClean="0"/>
              <a:t>-</a:t>
            </a:r>
            <a:r>
              <a:rPr kumimoji="1" lang="zh-CN" altLang="en-US" sz="2000" dirty="0" smtClean="0"/>
              <a:t>邻域，记为</a:t>
            </a:r>
            <a:r>
              <a:rPr lang="en-US" altLang="zh-CN" sz="2000" i="1" dirty="0"/>
              <a:t>N</a:t>
            </a:r>
            <a:r>
              <a:rPr lang="en-US" altLang="zh-CN" sz="2000" baseline="-20000" dirty="0"/>
              <a:t>8</a:t>
            </a:r>
            <a:r>
              <a:rPr lang="en-US" altLang="zh-CN" sz="2000" dirty="0"/>
              <a:t>(</a:t>
            </a:r>
            <a:r>
              <a:rPr lang="en-US" altLang="zh-CN" sz="2000" i="1" dirty="0"/>
              <a:t>p</a:t>
            </a:r>
            <a:r>
              <a:rPr lang="en-US" altLang="zh-CN" sz="2000" dirty="0" smtClean="0"/>
              <a:t>)</a:t>
            </a:r>
            <a:r>
              <a:rPr lang="zh-CN" altLang="en-US" sz="2000" dirty="0"/>
              <a:t> ，参见图</a:t>
            </a:r>
            <a:r>
              <a:rPr lang="en-US" altLang="zh-CN" sz="2000" dirty="0" smtClean="0"/>
              <a:t>(c)</a:t>
            </a:r>
            <a:endParaRPr kumimoji="1" lang="en-US" altLang="zh-CN" sz="2000" dirty="0"/>
          </a:p>
        </p:txBody>
      </p:sp>
      <p:sp>
        <p:nvSpPr>
          <p:cNvPr id="4" name="日期占位符 3"/>
          <p:cNvSpPr>
            <a:spLocks noGrp="1"/>
          </p:cNvSpPr>
          <p:nvPr>
            <p:ph type="dt" sz="half" idx="10"/>
          </p:nvPr>
        </p:nvSpPr>
        <p:spPr/>
        <p:txBody>
          <a:bodyPr/>
          <a:lstStyle/>
          <a:p>
            <a:pPr>
              <a:defRPr/>
            </a:pPr>
            <a:fld id="{FA568C77-574D-2041-9EBB-AB9145742731}" type="datetime1">
              <a:rPr lang="zh-CN" altLang="en-US" smtClean="0"/>
              <a:pPr>
                <a:defRPr/>
              </a:pPr>
              <a:t>16/8/31</a:t>
            </a:fld>
            <a:endParaRPr lang="zh-CN" altLang="en-US"/>
          </a:p>
        </p:txBody>
      </p:sp>
      <p:sp>
        <p:nvSpPr>
          <p:cNvPr id="5" name="页脚占位符 4"/>
          <p:cNvSpPr>
            <a:spLocks noGrp="1"/>
          </p:cNvSpPr>
          <p:nvPr>
            <p:ph type="ftr" sz="quarter" idx="11"/>
          </p:nvPr>
        </p:nvSpPr>
        <p:spPr/>
        <p:txBody>
          <a:bodyPr/>
          <a:lstStyle/>
          <a:p>
            <a:pPr>
              <a:defRPr/>
            </a:pPr>
            <a:r>
              <a:rPr lang="zh-CN" altLang="en-US" smtClean="0"/>
              <a:t>数字图像处理</a:t>
            </a:r>
            <a:r>
              <a:rPr lang="en-US" altLang="zh-CN" smtClean="0"/>
              <a:t>-</a:t>
            </a:r>
            <a:r>
              <a:rPr lang="zh-CN" altLang="en-US" smtClean="0"/>
              <a:t>第</a:t>
            </a:r>
            <a:r>
              <a:rPr lang="en-US" altLang="zh-CN" smtClean="0"/>
              <a:t>2</a:t>
            </a:r>
            <a:r>
              <a:rPr lang="zh-CN" altLang="en-US" smtClean="0"/>
              <a:t>讲</a:t>
            </a:r>
            <a:endParaRPr lang="zh-CN" altLang="en-US"/>
          </a:p>
        </p:txBody>
      </p:sp>
      <p:sp>
        <p:nvSpPr>
          <p:cNvPr id="6" name="幻灯片编号占位符 5"/>
          <p:cNvSpPr>
            <a:spLocks noGrp="1"/>
          </p:cNvSpPr>
          <p:nvPr>
            <p:ph type="sldNum" sz="quarter" idx="12"/>
          </p:nvPr>
        </p:nvSpPr>
        <p:spPr/>
        <p:txBody>
          <a:bodyPr/>
          <a:lstStyle/>
          <a:p>
            <a:pPr>
              <a:defRPr/>
            </a:pPr>
            <a:fld id="{A3CB10BE-3BDA-4653-8168-CCA7A6ACD1D5}" type="slidenum">
              <a:rPr lang="zh-CN" altLang="en-US" smtClean="0"/>
              <a:pPr>
                <a:defRPr/>
              </a:pPr>
              <a:t>23</a:t>
            </a:fld>
            <a:endParaRPr lang="zh-CN" altLang="en-US"/>
          </a:p>
        </p:txBody>
      </p:sp>
      <p:pic>
        <p:nvPicPr>
          <p:cNvPr id="7" name="图片 1"/>
          <p:cNvPicPr>
            <a:picLocks/>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b="15885"/>
          <a:stretch/>
        </p:blipFill>
        <p:spPr bwMode="auto">
          <a:xfrm>
            <a:off x="1547664" y="4653136"/>
            <a:ext cx="5472607" cy="1728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22422096"/>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0">
          <a:blip r:embed="rId3" cstate="print"/>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850106"/>
          </a:xfrm>
        </p:spPr>
        <p:txBody>
          <a:bodyPr>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l"/>
            <a:r>
              <a:rPr lang="en-US" altLang="zh-CN" b="1" spc="50" dirty="0" smtClean="0">
                <a:ln w="11430"/>
                <a:solidFill>
                  <a:srgbClr val="660066"/>
                </a:solidFill>
                <a:effectLst>
                  <a:outerShdw blurRad="76200" dist="50800" dir="5400000" algn="tl" rotWithShape="0">
                    <a:srgbClr val="000000">
                      <a:alpha val="65000"/>
                    </a:srgbClr>
                  </a:outerShdw>
                </a:effectLst>
                <a:latin typeface="Calibri" pitchFamily="34" charset="0"/>
                <a:ea typeface="华文琥珀"/>
                <a:cs typeface="+mn-cs"/>
              </a:rPr>
              <a:t>§2.4</a:t>
            </a:r>
            <a:r>
              <a:rPr lang="zh-CN" altLang="en-US" b="1" spc="50" dirty="0" smtClean="0">
                <a:ln w="11430"/>
                <a:solidFill>
                  <a:srgbClr val="660066"/>
                </a:solidFill>
                <a:effectLst>
                  <a:outerShdw blurRad="76200" dist="50800" dir="5400000" algn="tl" rotWithShape="0">
                    <a:srgbClr val="000000">
                      <a:alpha val="65000"/>
                    </a:srgbClr>
                  </a:outerShdw>
                </a:effectLst>
                <a:latin typeface="Calibri" pitchFamily="34" charset="0"/>
                <a:ea typeface="华文琥珀"/>
                <a:cs typeface="+mn-cs"/>
              </a:rPr>
              <a:t>像素之间关系</a:t>
            </a:r>
            <a:endParaRPr lang="zh-CN" altLang="en-US" b="1" spc="50" dirty="0">
              <a:ln w="11430"/>
              <a:solidFill>
                <a:srgbClr val="660066"/>
              </a:solidFill>
              <a:effectLst>
                <a:outerShdw blurRad="76200" dist="50800" dir="5400000" algn="tl" rotWithShape="0">
                  <a:srgbClr val="000000">
                    <a:alpha val="65000"/>
                  </a:srgbClr>
                </a:outerShdw>
              </a:effectLst>
              <a:latin typeface="Calibri" pitchFamily="34" charset="0"/>
              <a:ea typeface="华文琥珀"/>
              <a:cs typeface="+mn-cs"/>
            </a:endParaRPr>
          </a:p>
        </p:txBody>
      </p:sp>
      <p:sp>
        <p:nvSpPr>
          <p:cNvPr id="3" name="内容占位符 2"/>
          <p:cNvSpPr>
            <a:spLocks noGrp="1"/>
          </p:cNvSpPr>
          <p:nvPr>
            <p:ph idx="1"/>
          </p:nvPr>
        </p:nvSpPr>
        <p:spPr>
          <a:xfrm>
            <a:off x="457200" y="1196752"/>
            <a:ext cx="8229600" cy="5400600"/>
          </a:xfrm>
        </p:spPr>
        <p:txBody>
          <a:bodyPr/>
          <a:lstStyle/>
          <a:p>
            <a:r>
              <a:rPr kumimoji="1" lang="zh-CN" altLang="en-US" dirty="0" smtClean="0"/>
              <a:t>像素之间距离</a:t>
            </a:r>
            <a:r>
              <a:rPr kumimoji="1" lang="zh-CN" altLang="zh-CN" dirty="0" smtClean="0"/>
              <a:t>：</a:t>
            </a:r>
            <a:r>
              <a:rPr kumimoji="1" lang="zh-CN" altLang="en-US" dirty="0" smtClean="0"/>
              <a:t>               </a:t>
            </a:r>
            <a:endParaRPr kumimoji="1" lang="en-US" altLang="zh-CN" dirty="0" smtClean="0"/>
          </a:p>
          <a:p>
            <a:endParaRPr kumimoji="1" lang="en-US" altLang="zh-CN" sz="600" dirty="0"/>
          </a:p>
          <a:p>
            <a:pPr lvl="1"/>
            <a:r>
              <a:rPr kumimoji="1" lang="zh-CN" altLang="en-US" dirty="0"/>
              <a:t>像素</a:t>
            </a:r>
            <a:r>
              <a:rPr kumimoji="1" lang="en-US" altLang="zh-CN" dirty="0"/>
              <a:t>(</a:t>
            </a:r>
            <a:r>
              <a:rPr kumimoji="1" lang="en-US" altLang="zh-CN" dirty="0" err="1"/>
              <a:t>x,y</a:t>
            </a:r>
            <a:r>
              <a:rPr kumimoji="1" lang="en-US" altLang="zh-CN" dirty="0"/>
              <a:t>)</a:t>
            </a:r>
            <a:r>
              <a:rPr kumimoji="1" lang="zh-CN" altLang="en-US" dirty="0"/>
              <a:t>和</a:t>
            </a:r>
            <a:r>
              <a:rPr kumimoji="1" lang="en-US" altLang="zh-CN" dirty="0"/>
              <a:t>(</a:t>
            </a:r>
            <a:r>
              <a:rPr kumimoji="1" lang="en-US" altLang="zh-CN" dirty="0" err="1"/>
              <a:t>s,t</a:t>
            </a:r>
            <a:r>
              <a:rPr kumimoji="1" lang="en-US" altLang="zh-CN" dirty="0"/>
              <a:t>)</a:t>
            </a:r>
            <a:r>
              <a:rPr kumimoji="1" lang="zh-CN" altLang="en-US" dirty="0"/>
              <a:t>之间距离</a:t>
            </a:r>
            <a:r>
              <a:rPr kumimoji="1" lang="zh-CN" altLang="en-US" dirty="0" smtClean="0"/>
              <a:t>度量方式：</a:t>
            </a:r>
            <a:endParaRPr kumimoji="1" lang="en-US" altLang="zh-CN" dirty="0" smtClean="0"/>
          </a:p>
          <a:p>
            <a:pPr lvl="1"/>
            <a:endParaRPr kumimoji="1" lang="en-US" altLang="zh-CN" sz="1400" dirty="0"/>
          </a:p>
          <a:p>
            <a:pPr lvl="1"/>
            <a:r>
              <a:rPr kumimoji="1" lang="zh-CN" altLang="en-US" dirty="0" smtClean="0"/>
              <a:t>欧氏距离（直线距离）</a:t>
            </a:r>
            <a:endParaRPr kumimoji="1" lang="en-US" altLang="zh-CN" dirty="0"/>
          </a:p>
          <a:p>
            <a:pPr lvl="1"/>
            <a:endParaRPr kumimoji="1" lang="en-US" altLang="zh-CN" dirty="0" smtClean="0"/>
          </a:p>
          <a:p>
            <a:pPr lvl="1"/>
            <a:r>
              <a:rPr kumimoji="1" lang="zh-CN" altLang="en-US" dirty="0" smtClean="0"/>
              <a:t>城区距离（</a:t>
            </a:r>
            <a:r>
              <a:rPr kumimoji="1" lang="en-US" altLang="zh-CN" dirty="0" smtClean="0"/>
              <a:t>4-</a:t>
            </a:r>
            <a:r>
              <a:rPr kumimoji="1" lang="zh-CN" altLang="en-US" dirty="0" smtClean="0"/>
              <a:t>邻域为基础）</a:t>
            </a:r>
            <a:endParaRPr kumimoji="1" lang="en-US" altLang="zh-CN" dirty="0"/>
          </a:p>
          <a:p>
            <a:pPr lvl="1"/>
            <a:endParaRPr kumimoji="1" lang="en-US" altLang="zh-CN" dirty="0" smtClean="0"/>
          </a:p>
          <a:p>
            <a:pPr lvl="1"/>
            <a:r>
              <a:rPr kumimoji="1" lang="zh-CN" altLang="en-US" dirty="0" smtClean="0"/>
              <a:t>棋盘距离（</a:t>
            </a:r>
            <a:r>
              <a:rPr kumimoji="1" lang="en-US" altLang="zh-CN" dirty="0" smtClean="0"/>
              <a:t>8-</a:t>
            </a:r>
            <a:r>
              <a:rPr kumimoji="1" lang="zh-CN" altLang="en-US" dirty="0" smtClean="0"/>
              <a:t>邻域为基础）</a:t>
            </a:r>
            <a:endParaRPr kumimoji="1" lang="zh-CN" altLang="en-US" dirty="0"/>
          </a:p>
        </p:txBody>
      </p:sp>
      <p:sp>
        <p:nvSpPr>
          <p:cNvPr id="4" name="日期占位符 3"/>
          <p:cNvSpPr>
            <a:spLocks noGrp="1"/>
          </p:cNvSpPr>
          <p:nvPr>
            <p:ph type="dt" sz="half" idx="10"/>
          </p:nvPr>
        </p:nvSpPr>
        <p:spPr/>
        <p:txBody>
          <a:bodyPr/>
          <a:lstStyle/>
          <a:p>
            <a:pPr>
              <a:defRPr/>
            </a:pPr>
            <a:fld id="{0FB8F543-064A-F547-8CCE-451926E884D1}" type="datetime1">
              <a:rPr lang="zh-CN" altLang="en-US" smtClean="0"/>
              <a:pPr>
                <a:defRPr/>
              </a:pPr>
              <a:t>16/8/31</a:t>
            </a:fld>
            <a:endParaRPr lang="zh-CN" altLang="en-US"/>
          </a:p>
        </p:txBody>
      </p:sp>
      <p:sp>
        <p:nvSpPr>
          <p:cNvPr id="5" name="页脚占位符 4"/>
          <p:cNvSpPr>
            <a:spLocks noGrp="1"/>
          </p:cNvSpPr>
          <p:nvPr>
            <p:ph type="ftr" sz="quarter" idx="11"/>
          </p:nvPr>
        </p:nvSpPr>
        <p:spPr/>
        <p:txBody>
          <a:bodyPr/>
          <a:lstStyle/>
          <a:p>
            <a:pPr>
              <a:defRPr/>
            </a:pPr>
            <a:r>
              <a:rPr lang="zh-CN" altLang="en-US" smtClean="0"/>
              <a:t>数字图像处理</a:t>
            </a:r>
            <a:r>
              <a:rPr lang="en-US" altLang="zh-CN" smtClean="0"/>
              <a:t>-</a:t>
            </a:r>
            <a:r>
              <a:rPr lang="zh-CN" altLang="en-US" smtClean="0"/>
              <a:t>第</a:t>
            </a:r>
            <a:r>
              <a:rPr lang="en-US" altLang="zh-CN" smtClean="0"/>
              <a:t>2</a:t>
            </a:r>
            <a:r>
              <a:rPr lang="zh-CN" altLang="en-US" smtClean="0"/>
              <a:t>讲</a:t>
            </a:r>
            <a:endParaRPr lang="zh-CN" altLang="en-US"/>
          </a:p>
        </p:txBody>
      </p:sp>
      <p:sp>
        <p:nvSpPr>
          <p:cNvPr id="6" name="幻灯片编号占位符 5"/>
          <p:cNvSpPr>
            <a:spLocks noGrp="1"/>
          </p:cNvSpPr>
          <p:nvPr>
            <p:ph type="sldNum" sz="quarter" idx="12"/>
          </p:nvPr>
        </p:nvSpPr>
        <p:spPr/>
        <p:txBody>
          <a:bodyPr/>
          <a:lstStyle/>
          <a:p>
            <a:pPr>
              <a:defRPr/>
            </a:pPr>
            <a:fld id="{A3CB10BE-3BDA-4653-8168-CCA7A6ACD1D5}" type="slidenum">
              <a:rPr lang="zh-CN" altLang="en-US" smtClean="0"/>
              <a:pPr>
                <a:defRPr/>
              </a:pPr>
              <a:t>24</a:t>
            </a:fld>
            <a:endParaRPr lang="zh-CN" altLang="en-US"/>
          </a:p>
        </p:txBody>
      </p:sp>
      <p:graphicFrame>
        <p:nvGraphicFramePr>
          <p:cNvPr id="10" name="对象 9"/>
          <p:cNvGraphicFramePr>
            <a:graphicFrameLocks noChangeAspect="1"/>
          </p:cNvGraphicFramePr>
          <p:nvPr>
            <p:extLst>
              <p:ext uri="{D42A27DB-BD31-4B8C-83A1-F6EECF244321}">
                <p14:modId xmlns:p14="http://schemas.microsoft.com/office/powerpoint/2010/main" val="3900651623"/>
              </p:ext>
            </p:extLst>
          </p:nvPr>
        </p:nvGraphicFramePr>
        <p:xfrm>
          <a:off x="2267744" y="5445224"/>
          <a:ext cx="3240360" cy="504056"/>
        </p:xfrm>
        <a:graphic>
          <a:graphicData uri="http://schemas.openxmlformats.org/presentationml/2006/ole">
            <mc:AlternateContent xmlns:mc="http://schemas.openxmlformats.org/markup-compatibility/2006">
              <mc:Choice xmlns:v="urn:schemas-microsoft-com:vml" Requires="v">
                <p:oleObj spid="_x0000_s6308" name="Equation" r:id="rId4" imgW="1764360" imgH="237600" progId="">
                  <p:embed/>
                </p:oleObj>
              </mc:Choice>
              <mc:Fallback>
                <p:oleObj name="Equation" r:id="rId4" imgW="1764360" imgH="237600" progId="">
                  <p:embed/>
                  <p:pic>
                    <p:nvPicPr>
                      <p:cNvPr id="0" name="Picture 11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67744" y="5445224"/>
                        <a:ext cx="3240360" cy="5040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 name="对象 10"/>
          <p:cNvGraphicFramePr>
            <a:graphicFrameLocks noChangeAspect="1"/>
          </p:cNvGraphicFramePr>
          <p:nvPr>
            <p:extLst>
              <p:ext uri="{D42A27DB-BD31-4B8C-83A1-F6EECF244321}">
                <p14:modId xmlns:p14="http://schemas.microsoft.com/office/powerpoint/2010/main" val="2988824173"/>
              </p:ext>
            </p:extLst>
          </p:nvPr>
        </p:nvGraphicFramePr>
        <p:xfrm>
          <a:off x="2267745" y="4293096"/>
          <a:ext cx="3024336" cy="432048"/>
        </p:xfrm>
        <a:graphic>
          <a:graphicData uri="http://schemas.openxmlformats.org/presentationml/2006/ole">
            <mc:AlternateContent xmlns:mc="http://schemas.openxmlformats.org/markup-compatibility/2006">
              <mc:Choice xmlns:v="urn:schemas-microsoft-com:vml" Requires="v">
                <p:oleObj spid="_x0000_s6309" name="Equation" r:id="rId6" imgW="1462680" imgH="219240" progId="">
                  <p:embed/>
                </p:oleObj>
              </mc:Choice>
              <mc:Fallback>
                <p:oleObj name="Equation" r:id="rId6" imgW="1462680" imgH="219240" progId="">
                  <p:embed/>
                  <p:pic>
                    <p:nvPicPr>
                      <p:cNvPr id="0" name="Picture 12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67745" y="4293096"/>
                        <a:ext cx="3024336" cy="43204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 name="对象 11"/>
          <p:cNvGraphicFramePr>
            <a:graphicFrameLocks noChangeAspect="1"/>
          </p:cNvGraphicFramePr>
          <p:nvPr>
            <p:extLst>
              <p:ext uri="{D42A27DB-BD31-4B8C-83A1-F6EECF244321}">
                <p14:modId xmlns:p14="http://schemas.microsoft.com/office/powerpoint/2010/main" val="3998283377"/>
              </p:ext>
            </p:extLst>
          </p:nvPr>
        </p:nvGraphicFramePr>
        <p:xfrm>
          <a:off x="2267745" y="3140968"/>
          <a:ext cx="3024336" cy="427732"/>
        </p:xfrm>
        <a:graphic>
          <a:graphicData uri="http://schemas.openxmlformats.org/presentationml/2006/ole">
            <mc:AlternateContent xmlns:mc="http://schemas.openxmlformats.org/markup-compatibility/2006">
              <mc:Choice xmlns:v="urn:schemas-microsoft-com:vml" Requires="v">
                <p:oleObj spid="_x0000_s6310" name="Equation" r:id="rId8" imgW="1828440" imgH="264960" progId="">
                  <p:embed/>
                </p:oleObj>
              </mc:Choice>
              <mc:Fallback>
                <p:oleObj name="Equation" r:id="rId8" imgW="1828440" imgH="264960" progId="">
                  <p:embed/>
                  <p:pic>
                    <p:nvPicPr>
                      <p:cNvPr id="0" name="Picture 12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267745" y="3140968"/>
                        <a:ext cx="3024336" cy="42773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3" name="表格 12"/>
          <p:cNvGraphicFramePr>
            <a:graphicFrameLocks noGrp="1"/>
          </p:cNvGraphicFramePr>
          <p:nvPr>
            <p:extLst>
              <p:ext uri="{D42A27DB-BD31-4B8C-83A1-F6EECF244321}">
                <p14:modId xmlns:p14="http://schemas.microsoft.com/office/powerpoint/2010/main" val="1835008216"/>
              </p:ext>
            </p:extLst>
          </p:nvPr>
        </p:nvGraphicFramePr>
        <p:xfrm>
          <a:off x="6660232" y="5157192"/>
          <a:ext cx="1041400" cy="1118345"/>
        </p:xfrm>
        <a:graphic>
          <a:graphicData uri="http://schemas.openxmlformats.org/drawingml/2006/table">
            <a:tbl>
              <a:tblPr firstRow="1" bandRow="1">
                <a:tableStyleId>{5940675A-B579-460E-94D1-54222C63F5DA}</a:tableStyleId>
              </a:tblPr>
              <a:tblGrid>
                <a:gridCol w="208280"/>
                <a:gridCol w="208280"/>
                <a:gridCol w="208280"/>
                <a:gridCol w="208280"/>
                <a:gridCol w="208280"/>
              </a:tblGrid>
              <a:tr h="223669">
                <a:tc>
                  <a:txBody>
                    <a:bodyPr/>
                    <a:lstStyle/>
                    <a:p>
                      <a:endParaRPr lang="zh-CN" altLang="en-US" sz="600" dirty="0"/>
                    </a:p>
                  </a:txBody>
                  <a:tcPr>
                    <a:solidFill>
                      <a:schemeClr val="accent6">
                        <a:lumMod val="60000"/>
                        <a:lumOff val="40000"/>
                      </a:schemeClr>
                    </a:solidFill>
                  </a:tcPr>
                </a:tc>
                <a:tc>
                  <a:txBody>
                    <a:bodyPr/>
                    <a:lstStyle/>
                    <a:p>
                      <a:endParaRPr lang="zh-CN" altLang="en-US" sz="600" dirty="0"/>
                    </a:p>
                  </a:txBody>
                  <a:tcPr>
                    <a:solidFill>
                      <a:schemeClr val="accent6">
                        <a:lumMod val="60000"/>
                        <a:lumOff val="40000"/>
                      </a:schemeClr>
                    </a:solidFill>
                  </a:tcPr>
                </a:tc>
                <a:tc>
                  <a:txBody>
                    <a:bodyPr/>
                    <a:lstStyle/>
                    <a:p>
                      <a:endParaRPr lang="zh-CN" altLang="en-US" sz="600" dirty="0"/>
                    </a:p>
                  </a:txBody>
                  <a:tcPr>
                    <a:solidFill>
                      <a:schemeClr val="accent6">
                        <a:lumMod val="60000"/>
                        <a:lumOff val="40000"/>
                      </a:schemeClr>
                    </a:solidFill>
                  </a:tcPr>
                </a:tc>
                <a:tc>
                  <a:txBody>
                    <a:bodyPr/>
                    <a:lstStyle/>
                    <a:p>
                      <a:endParaRPr lang="zh-CN" altLang="en-US" sz="600"/>
                    </a:p>
                  </a:txBody>
                  <a:tcPr>
                    <a:solidFill>
                      <a:schemeClr val="accent6">
                        <a:lumMod val="60000"/>
                        <a:lumOff val="40000"/>
                      </a:schemeClr>
                    </a:solidFill>
                  </a:tcPr>
                </a:tc>
                <a:tc>
                  <a:txBody>
                    <a:bodyPr/>
                    <a:lstStyle/>
                    <a:p>
                      <a:endParaRPr lang="zh-CN" altLang="en-US" sz="600" dirty="0"/>
                    </a:p>
                  </a:txBody>
                  <a:tcPr>
                    <a:solidFill>
                      <a:schemeClr val="accent6">
                        <a:lumMod val="60000"/>
                        <a:lumOff val="40000"/>
                      </a:schemeClr>
                    </a:solidFill>
                  </a:tcPr>
                </a:tc>
              </a:tr>
              <a:tr h="223669">
                <a:tc>
                  <a:txBody>
                    <a:bodyPr/>
                    <a:lstStyle/>
                    <a:p>
                      <a:endParaRPr lang="zh-CN" altLang="en-US" sz="600"/>
                    </a:p>
                  </a:txBody>
                  <a:tcPr>
                    <a:solidFill>
                      <a:schemeClr val="accent6">
                        <a:lumMod val="60000"/>
                        <a:lumOff val="40000"/>
                      </a:schemeClr>
                    </a:solidFill>
                  </a:tcPr>
                </a:tc>
                <a:tc>
                  <a:txBody>
                    <a:bodyPr/>
                    <a:lstStyle/>
                    <a:p>
                      <a:endParaRPr lang="zh-CN" altLang="en-US" sz="600" dirty="0"/>
                    </a:p>
                  </a:txBody>
                  <a:tcPr>
                    <a:solidFill>
                      <a:schemeClr val="accent5">
                        <a:lumMod val="40000"/>
                        <a:lumOff val="60000"/>
                      </a:schemeClr>
                    </a:solidFill>
                  </a:tcPr>
                </a:tc>
                <a:tc>
                  <a:txBody>
                    <a:bodyPr/>
                    <a:lstStyle/>
                    <a:p>
                      <a:endParaRPr lang="zh-CN" altLang="en-US" sz="600" dirty="0"/>
                    </a:p>
                  </a:txBody>
                  <a:tcPr>
                    <a:solidFill>
                      <a:schemeClr val="accent5">
                        <a:lumMod val="40000"/>
                        <a:lumOff val="60000"/>
                      </a:schemeClr>
                    </a:solidFill>
                  </a:tcPr>
                </a:tc>
                <a:tc>
                  <a:txBody>
                    <a:bodyPr/>
                    <a:lstStyle/>
                    <a:p>
                      <a:endParaRPr lang="zh-CN" altLang="en-US" sz="600" dirty="0"/>
                    </a:p>
                  </a:txBody>
                  <a:tcPr>
                    <a:solidFill>
                      <a:schemeClr val="accent5">
                        <a:lumMod val="40000"/>
                        <a:lumOff val="60000"/>
                      </a:schemeClr>
                    </a:solidFill>
                  </a:tcPr>
                </a:tc>
                <a:tc>
                  <a:txBody>
                    <a:bodyPr/>
                    <a:lstStyle/>
                    <a:p>
                      <a:endParaRPr lang="zh-CN" altLang="en-US" sz="600" dirty="0"/>
                    </a:p>
                  </a:txBody>
                  <a:tcPr>
                    <a:solidFill>
                      <a:schemeClr val="accent6">
                        <a:lumMod val="60000"/>
                        <a:lumOff val="40000"/>
                      </a:schemeClr>
                    </a:solidFill>
                  </a:tcPr>
                </a:tc>
              </a:tr>
              <a:tr h="223669">
                <a:tc>
                  <a:txBody>
                    <a:bodyPr/>
                    <a:lstStyle/>
                    <a:p>
                      <a:endParaRPr lang="zh-CN" altLang="en-US" sz="600"/>
                    </a:p>
                  </a:txBody>
                  <a:tcPr>
                    <a:solidFill>
                      <a:schemeClr val="accent6">
                        <a:lumMod val="60000"/>
                        <a:lumOff val="40000"/>
                      </a:schemeClr>
                    </a:solidFill>
                  </a:tcPr>
                </a:tc>
                <a:tc>
                  <a:txBody>
                    <a:bodyPr/>
                    <a:lstStyle/>
                    <a:p>
                      <a:endParaRPr lang="zh-CN" altLang="en-US" sz="600"/>
                    </a:p>
                  </a:txBody>
                  <a:tcPr>
                    <a:solidFill>
                      <a:schemeClr val="accent5">
                        <a:lumMod val="40000"/>
                        <a:lumOff val="60000"/>
                      </a:schemeClr>
                    </a:solidFill>
                  </a:tcPr>
                </a:tc>
                <a:tc>
                  <a:txBody>
                    <a:bodyPr/>
                    <a:lstStyle/>
                    <a:p>
                      <a:endParaRPr lang="zh-CN" altLang="en-US" sz="600" dirty="0"/>
                    </a:p>
                  </a:txBody>
                  <a:tcPr>
                    <a:solidFill>
                      <a:schemeClr val="tx2">
                        <a:lumMod val="60000"/>
                        <a:lumOff val="40000"/>
                      </a:schemeClr>
                    </a:solidFill>
                  </a:tcPr>
                </a:tc>
                <a:tc>
                  <a:txBody>
                    <a:bodyPr/>
                    <a:lstStyle/>
                    <a:p>
                      <a:endParaRPr lang="zh-CN" altLang="en-US" sz="600" dirty="0"/>
                    </a:p>
                  </a:txBody>
                  <a:tcPr>
                    <a:solidFill>
                      <a:schemeClr val="accent5">
                        <a:lumMod val="40000"/>
                        <a:lumOff val="60000"/>
                      </a:schemeClr>
                    </a:solidFill>
                  </a:tcPr>
                </a:tc>
                <a:tc>
                  <a:txBody>
                    <a:bodyPr/>
                    <a:lstStyle/>
                    <a:p>
                      <a:endParaRPr lang="zh-CN" altLang="en-US" sz="600"/>
                    </a:p>
                  </a:txBody>
                  <a:tcPr>
                    <a:solidFill>
                      <a:schemeClr val="accent6">
                        <a:lumMod val="60000"/>
                        <a:lumOff val="40000"/>
                      </a:schemeClr>
                    </a:solidFill>
                  </a:tcPr>
                </a:tc>
              </a:tr>
              <a:tr h="223669">
                <a:tc>
                  <a:txBody>
                    <a:bodyPr/>
                    <a:lstStyle/>
                    <a:p>
                      <a:endParaRPr lang="zh-CN" altLang="en-US" sz="600"/>
                    </a:p>
                  </a:txBody>
                  <a:tcPr>
                    <a:solidFill>
                      <a:schemeClr val="accent6">
                        <a:lumMod val="60000"/>
                        <a:lumOff val="40000"/>
                      </a:schemeClr>
                    </a:solidFill>
                  </a:tcPr>
                </a:tc>
                <a:tc>
                  <a:txBody>
                    <a:bodyPr/>
                    <a:lstStyle/>
                    <a:p>
                      <a:endParaRPr lang="zh-CN" altLang="en-US" sz="600"/>
                    </a:p>
                  </a:txBody>
                  <a:tcPr>
                    <a:solidFill>
                      <a:schemeClr val="accent5">
                        <a:lumMod val="40000"/>
                        <a:lumOff val="60000"/>
                      </a:schemeClr>
                    </a:solidFill>
                  </a:tcPr>
                </a:tc>
                <a:tc>
                  <a:txBody>
                    <a:bodyPr/>
                    <a:lstStyle/>
                    <a:p>
                      <a:endParaRPr lang="zh-CN" altLang="en-US" sz="600" dirty="0"/>
                    </a:p>
                  </a:txBody>
                  <a:tcPr>
                    <a:solidFill>
                      <a:schemeClr val="accent5">
                        <a:lumMod val="40000"/>
                        <a:lumOff val="60000"/>
                      </a:schemeClr>
                    </a:solidFill>
                  </a:tcPr>
                </a:tc>
                <a:tc>
                  <a:txBody>
                    <a:bodyPr/>
                    <a:lstStyle/>
                    <a:p>
                      <a:endParaRPr lang="zh-CN" altLang="en-US" sz="600" dirty="0"/>
                    </a:p>
                  </a:txBody>
                  <a:tcPr>
                    <a:solidFill>
                      <a:schemeClr val="accent5">
                        <a:lumMod val="40000"/>
                        <a:lumOff val="60000"/>
                      </a:schemeClr>
                    </a:solidFill>
                  </a:tcPr>
                </a:tc>
                <a:tc>
                  <a:txBody>
                    <a:bodyPr/>
                    <a:lstStyle/>
                    <a:p>
                      <a:endParaRPr lang="zh-CN" altLang="en-US" sz="600" dirty="0"/>
                    </a:p>
                  </a:txBody>
                  <a:tcPr>
                    <a:solidFill>
                      <a:schemeClr val="accent6">
                        <a:lumMod val="60000"/>
                        <a:lumOff val="40000"/>
                      </a:schemeClr>
                    </a:solidFill>
                  </a:tcPr>
                </a:tc>
              </a:tr>
              <a:tr h="223669">
                <a:tc>
                  <a:txBody>
                    <a:bodyPr/>
                    <a:lstStyle/>
                    <a:p>
                      <a:endParaRPr lang="zh-CN" altLang="en-US" sz="600"/>
                    </a:p>
                  </a:txBody>
                  <a:tcPr>
                    <a:solidFill>
                      <a:schemeClr val="accent6">
                        <a:lumMod val="60000"/>
                        <a:lumOff val="40000"/>
                      </a:schemeClr>
                    </a:solidFill>
                  </a:tcPr>
                </a:tc>
                <a:tc>
                  <a:txBody>
                    <a:bodyPr/>
                    <a:lstStyle/>
                    <a:p>
                      <a:endParaRPr lang="zh-CN" altLang="en-US" sz="600"/>
                    </a:p>
                  </a:txBody>
                  <a:tcPr>
                    <a:solidFill>
                      <a:schemeClr val="accent6">
                        <a:lumMod val="60000"/>
                        <a:lumOff val="40000"/>
                      </a:schemeClr>
                    </a:solidFill>
                  </a:tcPr>
                </a:tc>
                <a:tc>
                  <a:txBody>
                    <a:bodyPr/>
                    <a:lstStyle/>
                    <a:p>
                      <a:endParaRPr lang="zh-CN" altLang="en-US" sz="600"/>
                    </a:p>
                  </a:txBody>
                  <a:tcPr>
                    <a:solidFill>
                      <a:schemeClr val="accent6">
                        <a:lumMod val="60000"/>
                        <a:lumOff val="40000"/>
                      </a:schemeClr>
                    </a:solidFill>
                  </a:tcPr>
                </a:tc>
                <a:tc>
                  <a:txBody>
                    <a:bodyPr/>
                    <a:lstStyle/>
                    <a:p>
                      <a:endParaRPr lang="zh-CN" altLang="en-US" sz="600"/>
                    </a:p>
                  </a:txBody>
                  <a:tcPr>
                    <a:solidFill>
                      <a:schemeClr val="accent6">
                        <a:lumMod val="60000"/>
                        <a:lumOff val="40000"/>
                      </a:schemeClr>
                    </a:solidFill>
                  </a:tcPr>
                </a:tc>
                <a:tc>
                  <a:txBody>
                    <a:bodyPr/>
                    <a:lstStyle/>
                    <a:p>
                      <a:endParaRPr lang="zh-CN" altLang="en-US" sz="600" dirty="0"/>
                    </a:p>
                  </a:txBody>
                  <a:tcPr>
                    <a:solidFill>
                      <a:schemeClr val="accent6">
                        <a:lumMod val="60000"/>
                        <a:lumOff val="40000"/>
                      </a:schemeClr>
                    </a:solidFill>
                  </a:tcPr>
                </a:tc>
              </a:tr>
            </a:tbl>
          </a:graphicData>
        </a:graphic>
      </p:graphicFrame>
      <p:graphicFrame>
        <p:nvGraphicFramePr>
          <p:cNvPr id="16" name="表格 15"/>
          <p:cNvGraphicFramePr>
            <a:graphicFrameLocks noGrp="1"/>
          </p:cNvGraphicFramePr>
          <p:nvPr>
            <p:extLst>
              <p:ext uri="{D42A27DB-BD31-4B8C-83A1-F6EECF244321}">
                <p14:modId xmlns:p14="http://schemas.microsoft.com/office/powerpoint/2010/main" val="1499145201"/>
              </p:ext>
            </p:extLst>
          </p:nvPr>
        </p:nvGraphicFramePr>
        <p:xfrm>
          <a:off x="6660232" y="3789040"/>
          <a:ext cx="1041400" cy="1118345"/>
        </p:xfrm>
        <a:graphic>
          <a:graphicData uri="http://schemas.openxmlformats.org/drawingml/2006/table">
            <a:tbl>
              <a:tblPr firstRow="1" bandRow="1">
                <a:tableStyleId>{5940675A-B579-460E-94D1-54222C63F5DA}</a:tableStyleId>
              </a:tblPr>
              <a:tblGrid>
                <a:gridCol w="208280"/>
                <a:gridCol w="208280"/>
                <a:gridCol w="208280"/>
                <a:gridCol w="208280"/>
                <a:gridCol w="208280"/>
              </a:tblGrid>
              <a:tr h="223669">
                <a:tc>
                  <a:txBody>
                    <a:bodyPr/>
                    <a:lstStyle/>
                    <a:p>
                      <a:endParaRPr lang="zh-CN" altLang="en-US" sz="600" dirty="0"/>
                    </a:p>
                  </a:txBody>
                  <a:tcPr>
                    <a:solidFill>
                      <a:srgbClr val="0D0D0D"/>
                    </a:solidFill>
                  </a:tcPr>
                </a:tc>
                <a:tc>
                  <a:txBody>
                    <a:bodyPr/>
                    <a:lstStyle/>
                    <a:p>
                      <a:endParaRPr lang="zh-CN" altLang="en-US" sz="600" dirty="0"/>
                    </a:p>
                  </a:txBody>
                  <a:tcPr>
                    <a:solidFill>
                      <a:srgbClr val="800000"/>
                    </a:solidFill>
                  </a:tcPr>
                </a:tc>
                <a:tc>
                  <a:txBody>
                    <a:bodyPr/>
                    <a:lstStyle/>
                    <a:p>
                      <a:endParaRPr lang="zh-CN" altLang="en-US" sz="600" dirty="0"/>
                    </a:p>
                  </a:txBody>
                  <a:tcPr>
                    <a:solidFill>
                      <a:schemeClr val="accent6">
                        <a:lumMod val="60000"/>
                        <a:lumOff val="40000"/>
                      </a:schemeClr>
                    </a:solidFill>
                  </a:tcPr>
                </a:tc>
                <a:tc>
                  <a:txBody>
                    <a:bodyPr/>
                    <a:lstStyle/>
                    <a:p>
                      <a:endParaRPr lang="zh-CN" altLang="en-US" sz="600" dirty="0"/>
                    </a:p>
                  </a:txBody>
                  <a:tcPr>
                    <a:solidFill>
                      <a:srgbClr val="800000"/>
                    </a:solidFill>
                  </a:tcPr>
                </a:tc>
                <a:tc>
                  <a:txBody>
                    <a:bodyPr/>
                    <a:lstStyle/>
                    <a:p>
                      <a:endParaRPr lang="zh-CN" altLang="en-US" sz="600" dirty="0"/>
                    </a:p>
                  </a:txBody>
                  <a:tcPr>
                    <a:solidFill>
                      <a:srgbClr val="0D0D0D"/>
                    </a:solidFill>
                  </a:tcPr>
                </a:tc>
              </a:tr>
              <a:tr h="223669">
                <a:tc>
                  <a:txBody>
                    <a:bodyPr/>
                    <a:lstStyle/>
                    <a:p>
                      <a:endParaRPr lang="zh-CN" altLang="en-US" sz="600" dirty="0"/>
                    </a:p>
                  </a:txBody>
                  <a:tcPr>
                    <a:solidFill>
                      <a:srgbClr val="800000"/>
                    </a:solidFill>
                  </a:tcPr>
                </a:tc>
                <a:tc>
                  <a:txBody>
                    <a:bodyPr/>
                    <a:lstStyle/>
                    <a:p>
                      <a:endParaRPr lang="zh-CN" altLang="en-US" sz="600" dirty="0"/>
                    </a:p>
                  </a:txBody>
                  <a:tcPr>
                    <a:solidFill>
                      <a:schemeClr val="accent6">
                        <a:lumMod val="60000"/>
                        <a:lumOff val="40000"/>
                      </a:schemeClr>
                    </a:solidFill>
                  </a:tcPr>
                </a:tc>
                <a:tc>
                  <a:txBody>
                    <a:bodyPr/>
                    <a:lstStyle/>
                    <a:p>
                      <a:endParaRPr lang="zh-CN" altLang="en-US" sz="600" dirty="0"/>
                    </a:p>
                  </a:txBody>
                  <a:tcPr>
                    <a:solidFill>
                      <a:schemeClr val="accent5">
                        <a:lumMod val="40000"/>
                        <a:lumOff val="60000"/>
                      </a:schemeClr>
                    </a:solidFill>
                  </a:tcPr>
                </a:tc>
                <a:tc>
                  <a:txBody>
                    <a:bodyPr/>
                    <a:lstStyle/>
                    <a:p>
                      <a:endParaRPr lang="zh-CN" altLang="en-US" sz="600" dirty="0"/>
                    </a:p>
                  </a:txBody>
                  <a:tcPr>
                    <a:solidFill>
                      <a:srgbClr val="FAC090"/>
                    </a:solidFill>
                  </a:tcPr>
                </a:tc>
                <a:tc>
                  <a:txBody>
                    <a:bodyPr/>
                    <a:lstStyle/>
                    <a:p>
                      <a:endParaRPr lang="zh-CN" altLang="en-US" sz="600" dirty="0"/>
                    </a:p>
                  </a:txBody>
                  <a:tcPr>
                    <a:solidFill>
                      <a:srgbClr val="800000"/>
                    </a:solidFill>
                  </a:tcPr>
                </a:tc>
              </a:tr>
              <a:tr h="223669">
                <a:tc>
                  <a:txBody>
                    <a:bodyPr/>
                    <a:lstStyle/>
                    <a:p>
                      <a:endParaRPr lang="zh-CN" altLang="en-US" sz="600"/>
                    </a:p>
                  </a:txBody>
                  <a:tcPr>
                    <a:solidFill>
                      <a:schemeClr val="accent6">
                        <a:lumMod val="60000"/>
                        <a:lumOff val="40000"/>
                      </a:schemeClr>
                    </a:solidFill>
                  </a:tcPr>
                </a:tc>
                <a:tc>
                  <a:txBody>
                    <a:bodyPr/>
                    <a:lstStyle/>
                    <a:p>
                      <a:endParaRPr lang="zh-CN" altLang="en-US" sz="600" dirty="0"/>
                    </a:p>
                  </a:txBody>
                  <a:tcPr>
                    <a:solidFill>
                      <a:schemeClr val="accent5">
                        <a:lumMod val="40000"/>
                        <a:lumOff val="60000"/>
                      </a:schemeClr>
                    </a:solidFill>
                  </a:tcPr>
                </a:tc>
                <a:tc>
                  <a:txBody>
                    <a:bodyPr/>
                    <a:lstStyle/>
                    <a:p>
                      <a:endParaRPr lang="zh-CN" altLang="en-US" sz="600" dirty="0"/>
                    </a:p>
                  </a:txBody>
                  <a:tcPr>
                    <a:solidFill>
                      <a:schemeClr val="tx2">
                        <a:lumMod val="60000"/>
                        <a:lumOff val="40000"/>
                      </a:schemeClr>
                    </a:solidFill>
                  </a:tcPr>
                </a:tc>
                <a:tc>
                  <a:txBody>
                    <a:bodyPr/>
                    <a:lstStyle/>
                    <a:p>
                      <a:endParaRPr lang="zh-CN" altLang="en-US" sz="600" dirty="0"/>
                    </a:p>
                  </a:txBody>
                  <a:tcPr>
                    <a:solidFill>
                      <a:schemeClr val="accent5">
                        <a:lumMod val="40000"/>
                        <a:lumOff val="60000"/>
                      </a:schemeClr>
                    </a:solidFill>
                  </a:tcPr>
                </a:tc>
                <a:tc>
                  <a:txBody>
                    <a:bodyPr/>
                    <a:lstStyle/>
                    <a:p>
                      <a:endParaRPr lang="zh-CN" altLang="en-US" sz="600"/>
                    </a:p>
                  </a:txBody>
                  <a:tcPr>
                    <a:solidFill>
                      <a:schemeClr val="accent6">
                        <a:lumMod val="60000"/>
                        <a:lumOff val="40000"/>
                      </a:schemeClr>
                    </a:solidFill>
                  </a:tcPr>
                </a:tc>
              </a:tr>
              <a:tr h="223669">
                <a:tc>
                  <a:txBody>
                    <a:bodyPr/>
                    <a:lstStyle/>
                    <a:p>
                      <a:endParaRPr lang="zh-CN" altLang="en-US" sz="600" dirty="0"/>
                    </a:p>
                  </a:txBody>
                  <a:tcPr>
                    <a:solidFill>
                      <a:srgbClr val="800000"/>
                    </a:solidFill>
                  </a:tcPr>
                </a:tc>
                <a:tc>
                  <a:txBody>
                    <a:bodyPr/>
                    <a:lstStyle/>
                    <a:p>
                      <a:endParaRPr lang="zh-CN" altLang="en-US" sz="600" dirty="0"/>
                    </a:p>
                  </a:txBody>
                  <a:tcPr>
                    <a:solidFill>
                      <a:srgbClr val="FAC090"/>
                    </a:solidFill>
                  </a:tcPr>
                </a:tc>
                <a:tc>
                  <a:txBody>
                    <a:bodyPr/>
                    <a:lstStyle/>
                    <a:p>
                      <a:endParaRPr lang="zh-CN" altLang="en-US" sz="600" dirty="0"/>
                    </a:p>
                  </a:txBody>
                  <a:tcPr>
                    <a:solidFill>
                      <a:schemeClr val="accent5">
                        <a:lumMod val="40000"/>
                        <a:lumOff val="60000"/>
                      </a:schemeClr>
                    </a:solidFill>
                  </a:tcPr>
                </a:tc>
                <a:tc>
                  <a:txBody>
                    <a:bodyPr/>
                    <a:lstStyle/>
                    <a:p>
                      <a:endParaRPr lang="zh-CN" altLang="en-US" sz="600" dirty="0"/>
                    </a:p>
                  </a:txBody>
                  <a:tcPr>
                    <a:solidFill>
                      <a:srgbClr val="FAC090"/>
                    </a:solidFill>
                  </a:tcPr>
                </a:tc>
                <a:tc>
                  <a:txBody>
                    <a:bodyPr/>
                    <a:lstStyle/>
                    <a:p>
                      <a:endParaRPr lang="zh-CN" altLang="en-US" sz="600" dirty="0"/>
                    </a:p>
                  </a:txBody>
                  <a:tcPr>
                    <a:solidFill>
                      <a:srgbClr val="800000"/>
                    </a:solidFill>
                  </a:tcPr>
                </a:tc>
              </a:tr>
              <a:tr h="223669">
                <a:tc>
                  <a:txBody>
                    <a:bodyPr/>
                    <a:lstStyle/>
                    <a:p>
                      <a:endParaRPr lang="zh-CN" altLang="en-US" sz="600" dirty="0"/>
                    </a:p>
                  </a:txBody>
                  <a:tcPr>
                    <a:solidFill>
                      <a:srgbClr val="0D0D0D"/>
                    </a:solidFill>
                  </a:tcPr>
                </a:tc>
                <a:tc>
                  <a:txBody>
                    <a:bodyPr/>
                    <a:lstStyle/>
                    <a:p>
                      <a:endParaRPr lang="zh-CN" altLang="en-US" sz="600" dirty="0"/>
                    </a:p>
                  </a:txBody>
                  <a:tcPr>
                    <a:solidFill>
                      <a:srgbClr val="800000"/>
                    </a:solidFill>
                  </a:tcPr>
                </a:tc>
                <a:tc>
                  <a:txBody>
                    <a:bodyPr/>
                    <a:lstStyle/>
                    <a:p>
                      <a:endParaRPr lang="zh-CN" altLang="en-US" sz="600"/>
                    </a:p>
                  </a:txBody>
                  <a:tcPr>
                    <a:solidFill>
                      <a:schemeClr val="accent6">
                        <a:lumMod val="60000"/>
                        <a:lumOff val="40000"/>
                      </a:schemeClr>
                    </a:solidFill>
                  </a:tcPr>
                </a:tc>
                <a:tc>
                  <a:txBody>
                    <a:bodyPr/>
                    <a:lstStyle/>
                    <a:p>
                      <a:endParaRPr lang="zh-CN" altLang="en-US" sz="600" dirty="0"/>
                    </a:p>
                  </a:txBody>
                  <a:tcPr>
                    <a:solidFill>
                      <a:srgbClr val="800000"/>
                    </a:solidFill>
                  </a:tcPr>
                </a:tc>
                <a:tc>
                  <a:txBody>
                    <a:bodyPr/>
                    <a:lstStyle/>
                    <a:p>
                      <a:endParaRPr lang="zh-CN" altLang="en-US" sz="600" dirty="0"/>
                    </a:p>
                  </a:txBody>
                  <a:tcPr>
                    <a:solidFill>
                      <a:srgbClr val="0D0D0D"/>
                    </a:solidFill>
                  </a:tcPr>
                </a:tc>
              </a:tr>
            </a:tbl>
          </a:graphicData>
        </a:graphic>
      </p:graphicFrame>
      <p:sp>
        <p:nvSpPr>
          <p:cNvPr id="19" name="椭圆 18"/>
          <p:cNvSpPr/>
          <p:nvPr/>
        </p:nvSpPr>
        <p:spPr>
          <a:xfrm>
            <a:off x="6372200" y="2060848"/>
            <a:ext cx="1584176" cy="1512168"/>
          </a:xfrm>
          <a:prstGeom prst="ellipse">
            <a:avLst/>
          </a:prstGeom>
          <a:solidFill>
            <a:srgbClr val="8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20" name="椭圆 19"/>
          <p:cNvSpPr/>
          <p:nvPr/>
        </p:nvSpPr>
        <p:spPr>
          <a:xfrm>
            <a:off x="6660232" y="2276872"/>
            <a:ext cx="1008112" cy="1115546"/>
          </a:xfrm>
          <a:prstGeom prst="ellipse">
            <a:avLst/>
          </a:prstGeom>
          <a:solidFill>
            <a:schemeClr val="accent6">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21" name="椭圆 20"/>
          <p:cNvSpPr/>
          <p:nvPr/>
        </p:nvSpPr>
        <p:spPr>
          <a:xfrm>
            <a:off x="6876256" y="2492896"/>
            <a:ext cx="633812" cy="702445"/>
          </a:xfrm>
          <a:prstGeom prst="ellipse">
            <a:avLst/>
          </a:prstGeom>
          <a:solidFill>
            <a:schemeClr val="accent5">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22" name="椭圆 21"/>
          <p:cNvSpPr/>
          <p:nvPr/>
        </p:nvSpPr>
        <p:spPr>
          <a:xfrm>
            <a:off x="7061600" y="2729572"/>
            <a:ext cx="216024" cy="216024"/>
          </a:xfrm>
          <a:prstGeom prst="ellipse">
            <a:avLst/>
          </a:prstGeom>
          <a:solidFill>
            <a:schemeClr val="tx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graphicFrame>
        <p:nvGraphicFramePr>
          <p:cNvPr id="17" name="表格 16"/>
          <p:cNvGraphicFramePr>
            <a:graphicFrameLocks noGrp="1"/>
          </p:cNvGraphicFramePr>
          <p:nvPr>
            <p:extLst>
              <p:ext uri="{D42A27DB-BD31-4B8C-83A1-F6EECF244321}">
                <p14:modId xmlns:p14="http://schemas.microsoft.com/office/powerpoint/2010/main" val="132215748"/>
              </p:ext>
            </p:extLst>
          </p:nvPr>
        </p:nvGraphicFramePr>
        <p:xfrm>
          <a:off x="6660232" y="2276872"/>
          <a:ext cx="1041400" cy="1118345"/>
        </p:xfrm>
        <a:graphic>
          <a:graphicData uri="http://schemas.openxmlformats.org/drawingml/2006/table">
            <a:tbl>
              <a:tblPr firstRow="1" bandRow="1">
                <a:tableStyleId>{5940675A-B579-460E-94D1-54222C63F5DA}</a:tableStyleId>
              </a:tblPr>
              <a:tblGrid>
                <a:gridCol w="208280"/>
                <a:gridCol w="208280"/>
                <a:gridCol w="208280"/>
                <a:gridCol w="208280"/>
                <a:gridCol w="208280"/>
              </a:tblGrid>
              <a:tr h="223669">
                <a:tc>
                  <a:txBody>
                    <a:bodyPr/>
                    <a:lstStyle/>
                    <a:p>
                      <a:endParaRPr lang="zh-CN" altLang="en-US" sz="600" dirty="0"/>
                    </a:p>
                  </a:txBody>
                  <a:tcPr>
                    <a:lnL w="38100" cap="flat" cmpd="sng" algn="ctr">
                      <a:solidFill>
                        <a:prstClr val="black"/>
                      </a:solidFill>
                      <a:prstDash val="solid"/>
                      <a:round/>
                      <a:headEnd type="none" w="med" len="med"/>
                      <a:tailEnd type="none" w="med" len="med"/>
                    </a:lnL>
                    <a:lnR w="38100" cap="flat" cmpd="sng" algn="ctr">
                      <a:solidFill>
                        <a:prstClr val="black"/>
                      </a:solidFill>
                      <a:prstDash val="solid"/>
                      <a:round/>
                      <a:headEnd type="none" w="med" len="med"/>
                      <a:tailEnd type="none" w="med" len="med"/>
                    </a:lnR>
                    <a:lnT w="38100" cap="flat" cmpd="sng" algn="ctr">
                      <a:solidFill>
                        <a:prstClr val="black"/>
                      </a:solidFill>
                      <a:prstDash val="solid"/>
                      <a:round/>
                      <a:headEnd type="none" w="med" len="med"/>
                      <a:tailEnd type="none" w="med" len="med"/>
                    </a:lnT>
                    <a:lnB w="38100" cap="flat" cmpd="sng" algn="ctr">
                      <a:solidFill>
                        <a:prstClr val="black"/>
                      </a:solidFill>
                      <a:prstDash val="solid"/>
                      <a:round/>
                      <a:headEnd type="none" w="med" len="med"/>
                      <a:tailEnd type="none" w="med" len="med"/>
                    </a:lnB>
                    <a:noFill/>
                  </a:tcPr>
                </a:tc>
                <a:tc>
                  <a:txBody>
                    <a:bodyPr/>
                    <a:lstStyle/>
                    <a:p>
                      <a:endParaRPr lang="zh-CN" altLang="en-US" sz="600" dirty="0"/>
                    </a:p>
                  </a:txBody>
                  <a:tcPr>
                    <a:lnL w="38100" cap="flat" cmpd="sng" algn="ctr">
                      <a:solidFill>
                        <a:prstClr val="black"/>
                      </a:solidFill>
                      <a:prstDash val="solid"/>
                      <a:round/>
                      <a:headEnd type="none" w="med" len="med"/>
                      <a:tailEnd type="none" w="med" len="med"/>
                    </a:lnL>
                    <a:lnR w="38100" cap="flat" cmpd="sng" algn="ctr">
                      <a:solidFill>
                        <a:prstClr val="black"/>
                      </a:solidFill>
                      <a:prstDash val="solid"/>
                      <a:round/>
                      <a:headEnd type="none" w="med" len="med"/>
                      <a:tailEnd type="none" w="med" len="med"/>
                    </a:lnR>
                    <a:lnT w="38100" cap="flat" cmpd="sng" algn="ctr">
                      <a:solidFill>
                        <a:prstClr val="black"/>
                      </a:solidFill>
                      <a:prstDash val="solid"/>
                      <a:round/>
                      <a:headEnd type="none" w="med" len="med"/>
                      <a:tailEnd type="none" w="med" len="med"/>
                    </a:lnT>
                    <a:lnB w="38100" cap="flat" cmpd="sng" algn="ctr">
                      <a:solidFill>
                        <a:prstClr val="black"/>
                      </a:solidFill>
                      <a:prstDash val="solid"/>
                      <a:round/>
                      <a:headEnd type="none" w="med" len="med"/>
                      <a:tailEnd type="none" w="med" len="med"/>
                    </a:lnB>
                    <a:noFill/>
                  </a:tcPr>
                </a:tc>
                <a:tc>
                  <a:txBody>
                    <a:bodyPr/>
                    <a:lstStyle/>
                    <a:p>
                      <a:endParaRPr lang="zh-CN" altLang="en-US" sz="600" dirty="0"/>
                    </a:p>
                  </a:txBody>
                  <a:tcPr>
                    <a:lnL w="38100" cap="flat" cmpd="sng" algn="ctr">
                      <a:solidFill>
                        <a:prstClr val="black"/>
                      </a:solidFill>
                      <a:prstDash val="solid"/>
                      <a:round/>
                      <a:headEnd type="none" w="med" len="med"/>
                      <a:tailEnd type="none" w="med" len="med"/>
                    </a:lnL>
                    <a:lnR w="38100" cap="flat" cmpd="sng" algn="ctr">
                      <a:solidFill>
                        <a:prstClr val="black"/>
                      </a:solidFill>
                      <a:prstDash val="solid"/>
                      <a:round/>
                      <a:headEnd type="none" w="med" len="med"/>
                      <a:tailEnd type="none" w="med" len="med"/>
                    </a:lnR>
                    <a:lnT w="38100" cap="flat" cmpd="sng" algn="ctr">
                      <a:solidFill>
                        <a:prstClr val="black"/>
                      </a:solidFill>
                      <a:prstDash val="solid"/>
                      <a:round/>
                      <a:headEnd type="none" w="med" len="med"/>
                      <a:tailEnd type="none" w="med" len="med"/>
                    </a:lnT>
                    <a:lnB w="38100" cap="flat" cmpd="sng" algn="ctr">
                      <a:solidFill>
                        <a:prstClr val="black"/>
                      </a:solidFill>
                      <a:prstDash val="solid"/>
                      <a:round/>
                      <a:headEnd type="none" w="med" len="med"/>
                      <a:tailEnd type="none" w="med" len="med"/>
                    </a:lnB>
                    <a:noFill/>
                  </a:tcPr>
                </a:tc>
                <a:tc>
                  <a:txBody>
                    <a:bodyPr/>
                    <a:lstStyle/>
                    <a:p>
                      <a:endParaRPr lang="zh-CN" altLang="en-US" sz="600"/>
                    </a:p>
                  </a:txBody>
                  <a:tcPr>
                    <a:lnL w="38100" cap="flat" cmpd="sng" algn="ctr">
                      <a:solidFill>
                        <a:prstClr val="black"/>
                      </a:solidFill>
                      <a:prstDash val="solid"/>
                      <a:round/>
                      <a:headEnd type="none" w="med" len="med"/>
                      <a:tailEnd type="none" w="med" len="med"/>
                    </a:lnL>
                    <a:lnR w="38100" cap="flat" cmpd="sng" algn="ctr">
                      <a:solidFill>
                        <a:prstClr val="black"/>
                      </a:solidFill>
                      <a:prstDash val="solid"/>
                      <a:round/>
                      <a:headEnd type="none" w="med" len="med"/>
                      <a:tailEnd type="none" w="med" len="med"/>
                    </a:lnR>
                    <a:lnT w="38100" cap="flat" cmpd="sng" algn="ctr">
                      <a:solidFill>
                        <a:prstClr val="black"/>
                      </a:solidFill>
                      <a:prstDash val="solid"/>
                      <a:round/>
                      <a:headEnd type="none" w="med" len="med"/>
                      <a:tailEnd type="none" w="med" len="med"/>
                    </a:lnT>
                    <a:lnB w="38100" cap="flat" cmpd="sng" algn="ctr">
                      <a:solidFill>
                        <a:prstClr val="black"/>
                      </a:solidFill>
                      <a:prstDash val="solid"/>
                      <a:round/>
                      <a:headEnd type="none" w="med" len="med"/>
                      <a:tailEnd type="none" w="med" len="med"/>
                    </a:lnB>
                    <a:noFill/>
                  </a:tcPr>
                </a:tc>
                <a:tc>
                  <a:txBody>
                    <a:bodyPr/>
                    <a:lstStyle/>
                    <a:p>
                      <a:endParaRPr lang="zh-CN" altLang="en-US" sz="600" dirty="0"/>
                    </a:p>
                  </a:txBody>
                  <a:tcPr>
                    <a:lnL w="38100" cap="flat" cmpd="sng" algn="ctr">
                      <a:solidFill>
                        <a:prstClr val="black"/>
                      </a:solidFill>
                      <a:prstDash val="solid"/>
                      <a:round/>
                      <a:headEnd type="none" w="med" len="med"/>
                      <a:tailEnd type="none" w="med" len="med"/>
                    </a:lnL>
                    <a:lnR w="38100" cap="flat" cmpd="sng" algn="ctr">
                      <a:solidFill>
                        <a:prstClr val="black"/>
                      </a:solidFill>
                      <a:prstDash val="solid"/>
                      <a:round/>
                      <a:headEnd type="none" w="med" len="med"/>
                      <a:tailEnd type="none" w="med" len="med"/>
                    </a:lnR>
                    <a:lnT w="38100" cap="flat" cmpd="sng" algn="ctr">
                      <a:solidFill>
                        <a:prstClr val="black"/>
                      </a:solidFill>
                      <a:prstDash val="solid"/>
                      <a:round/>
                      <a:headEnd type="none" w="med" len="med"/>
                      <a:tailEnd type="none" w="med" len="med"/>
                    </a:lnT>
                    <a:lnB w="38100" cap="flat" cmpd="sng" algn="ctr">
                      <a:solidFill>
                        <a:prstClr val="black"/>
                      </a:solidFill>
                      <a:prstDash val="solid"/>
                      <a:round/>
                      <a:headEnd type="none" w="med" len="med"/>
                      <a:tailEnd type="none" w="med" len="med"/>
                    </a:lnB>
                    <a:noFill/>
                  </a:tcPr>
                </a:tc>
              </a:tr>
              <a:tr h="223669">
                <a:tc>
                  <a:txBody>
                    <a:bodyPr/>
                    <a:lstStyle/>
                    <a:p>
                      <a:endParaRPr lang="zh-CN" altLang="en-US" sz="600"/>
                    </a:p>
                  </a:txBody>
                  <a:tcPr>
                    <a:lnL w="38100" cap="flat" cmpd="sng" algn="ctr">
                      <a:solidFill>
                        <a:prstClr val="black"/>
                      </a:solidFill>
                      <a:prstDash val="solid"/>
                      <a:round/>
                      <a:headEnd type="none" w="med" len="med"/>
                      <a:tailEnd type="none" w="med" len="med"/>
                    </a:lnL>
                    <a:lnR w="38100" cap="flat" cmpd="sng" algn="ctr">
                      <a:solidFill>
                        <a:prstClr val="black"/>
                      </a:solidFill>
                      <a:prstDash val="solid"/>
                      <a:round/>
                      <a:headEnd type="none" w="med" len="med"/>
                      <a:tailEnd type="none" w="med" len="med"/>
                    </a:lnR>
                    <a:lnT w="38100" cap="flat" cmpd="sng" algn="ctr">
                      <a:solidFill>
                        <a:prstClr val="black"/>
                      </a:solidFill>
                      <a:prstDash val="solid"/>
                      <a:round/>
                      <a:headEnd type="none" w="med" len="med"/>
                      <a:tailEnd type="none" w="med" len="med"/>
                    </a:lnT>
                    <a:lnB w="38100" cap="flat" cmpd="sng" algn="ctr">
                      <a:solidFill>
                        <a:prstClr val="black"/>
                      </a:solidFill>
                      <a:prstDash val="solid"/>
                      <a:round/>
                      <a:headEnd type="none" w="med" len="med"/>
                      <a:tailEnd type="none" w="med" len="med"/>
                    </a:lnB>
                    <a:noFill/>
                  </a:tcPr>
                </a:tc>
                <a:tc>
                  <a:txBody>
                    <a:bodyPr/>
                    <a:lstStyle/>
                    <a:p>
                      <a:endParaRPr lang="zh-CN" altLang="en-US" sz="600" dirty="0"/>
                    </a:p>
                  </a:txBody>
                  <a:tcPr>
                    <a:lnL w="38100" cap="flat" cmpd="sng" algn="ctr">
                      <a:solidFill>
                        <a:prstClr val="black"/>
                      </a:solidFill>
                      <a:prstDash val="solid"/>
                      <a:round/>
                      <a:headEnd type="none" w="med" len="med"/>
                      <a:tailEnd type="none" w="med" len="med"/>
                    </a:lnL>
                    <a:lnR w="38100" cap="flat" cmpd="sng" algn="ctr">
                      <a:solidFill>
                        <a:prstClr val="black"/>
                      </a:solidFill>
                      <a:prstDash val="solid"/>
                      <a:round/>
                      <a:headEnd type="none" w="med" len="med"/>
                      <a:tailEnd type="none" w="med" len="med"/>
                    </a:lnR>
                    <a:lnT w="38100" cap="flat" cmpd="sng" algn="ctr">
                      <a:solidFill>
                        <a:prstClr val="black"/>
                      </a:solidFill>
                      <a:prstDash val="solid"/>
                      <a:round/>
                      <a:headEnd type="none" w="med" len="med"/>
                      <a:tailEnd type="none" w="med" len="med"/>
                    </a:lnT>
                    <a:lnB w="38100" cap="flat" cmpd="sng" algn="ctr">
                      <a:solidFill>
                        <a:prstClr val="black"/>
                      </a:solidFill>
                      <a:prstDash val="solid"/>
                      <a:round/>
                      <a:headEnd type="none" w="med" len="med"/>
                      <a:tailEnd type="none" w="med" len="med"/>
                    </a:lnB>
                    <a:noFill/>
                  </a:tcPr>
                </a:tc>
                <a:tc>
                  <a:txBody>
                    <a:bodyPr/>
                    <a:lstStyle/>
                    <a:p>
                      <a:endParaRPr lang="zh-CN" altLang="en-US" sz="600" dirty="0"/>
                    </a:p>
                  </a:txBody>
                  <a:tcPr>
                    <a:lnL w="38100" cap="flat" cmpd="sng" algn="ctr">
                      <a:solidFill>
                        <a:prstClr val="black"/>
                      </a:solidFill>
                      <a:prstDash val="solid"/>
                      <a:round/>
                      <a:headEnd type="none" w="med" len="med"/>
                      <a:tailEnd type="none" w="med" len="med"/>
                    </a:lnL>
                    <a:lnR w="38100" cap="flat" cmpd="sng" algn="ctr">
                      <a:solidFill>
                        <a:prstClr val="black"/>
                      </a:solidFill>
                      <a:prstDash val="solid"/>
                      <a:round/>
                      <a:headEnd type="none" w="med" len="med"/>
                      <a:tailEnd type="none" w="med" len="med"/>
                    </a:lnR>
                    <a:lnT w="38100" cap="flat" cmpd="sng" algn="ctr">
                      <a:solidFill>
                        <a:prstClr val="black"/>
                      </a:solidFill>
                      <a:prstDash val="solid"/>
                      <a:round/>
                      <a:headEnd type="none" w="med" len="med"/>
                      <a:tailEnd type="none" w="med" len="med"/>
                    </a:lnT>
                    <a:lnB w="38100" cap="flat" cmpd="sng" algn="ctr">
                      <a:solidFill>
                        <a:prstClr val="black"/>
                      </a:solidFill>
                      <a:prstDash val="solid"/>
                      <a:round/>
                      <a:headEnd type="none" w="med" len="med"/>
                      <a:tailEnd type="none" w="med" len="med"/>
                    </a:lnB>
                    <a:noFill/>
                  </a:tcPr>
                </a:tc>
                <a:tc>
                  <a:txBody>
                    <a:bodyPr/>
                    <a:lstStyle/>
                    <a:p>
                      <a:endParaRPr lang="zh-CN" altLang="en-US" sz="600" dirty="0"/>
                    </a:p>
                  </a:txBody>
                  <a:tcPr>
                    <a:lnL w="38100" cap="flat" cmpd="sng" algn="ctr">
                      <a:solidFill>
                        <a:prstClr val="black"/>
                      </a:solidFill>
                      <a:prstDash val="solid"/>
                      <a:round/>
                      <a:headEnd type="none" w="med" len="med"/>
                      <a:tailEnd type="none" w="med" len="med"/>
                    </a:lnL>
                    <a:lnR w="38100" cap="flat" cmpd="sng" algn="ctr">
                      <a:solidFill>
                        <a:prstClr val="black"/>
                      </a:solidFill>
                      <a:prstDash val="solid"/>
                      <a:round/>
                      <a:headEnd type="none" w="med" len="med"/>
                      <a:tailEnd type="none" w="med" len="med"/>
                    </a:lnR>
                    <a:lnT w="38100" cap="flat" cmpd="sng" algn="ctr">
                      <a:solidFill>
                        <a:prstClr val="black"/>
                      </a:solidFill>
                      <a:prstDash val="solid"/>
                      <a:round/>
                      <a:headEnd type="none" w="med" len="med"/>
                      <a:tailEnd type="none" w="med" len="med"/>
                    </a:lnT>
                    <a:lnB w="38100" cap="flat" cmpd="sng" algn="ctr">
                      <a:solidFill>
                        <a:prstClr val="black"/>
                      </a:solidFill>
                      <a:prstDash val="solid"/>
                      <a:round/>
                      <a:headEnd type="none" w="med" len="med"/>
                      <a:tailEnd type="none" w="med" len="med"/>
                    </a:lnB>
                    <a:noFill/>
                  </a:tcPr>
                </a:tc>
                <a:tc>
                  <a:txBody>
                    <a:bodyPr/>
                    <a:lstStyle/>
                    <a:p>
                      <a:endParaRPr lang="zh-CN" altLang="en-US" sz="600" dirty="0"/>
                    </a:p>
                  </a:txBody>
                  <a:tcPr>
                    <a:lnL w="38100" cap="flat" cmpd="sng" algn="ctr">
                      <a:solidFill>
                        <a:prstClr val="black"/>
                      </a:solidFill>
                      <a:prstDash val="solid"/>
                      <a:round/>
                      <a:headEnd type="none" w="med" len="med"/>
                      <a:tailEnd type="none" w="med" len="med"/>
                    </a:lnL>
                    <a:lnR w="38100" cap="flat" cmpd="sng" algn="ctr">
                      <a:solidFill>
                        <a:prstClr val="black"/>
                      </a:solidFill>
                      <a:prstDash val="solid"/>
                      <a:round/>
                      <a:headEnd type="none" w="med" len="med"/>
                      <a:tailEnd type="none" w="med" len="med"/>
                    </a:lnR>
                    <a:lnT w="38100" cap="flat" cmpd="sng" algn="ctr">
                      <a:solidFill>
                        <a:prstClr val="black"/>
                      </a:solidFill>
                      <a:prstDash val="solid"/>
                      <a:round/>
                      <a:headEnd type="none" w="med" len="med"/>
                      <a:tailEnd type="none" w="med" len="med"/>
                    </a:lnT>
                    <a:lnB w="38100" cap="flat" cmpd="sng" algn="ctr">
                      <a:solidFill>
                        <a:prstClr val="black"/>
                      </a:solidFill>
                      <a:prstDash val="solid"/>
                      <a:round/>
                      <a:headEnd type="none" w="med" len="med"/>
                      <a:tailEnd type="none" w="med" len="med"/>
                    </a:lnB>
                    <a:noFill/>
                  </a:tcPr>
                </a:tc>
              </a:tr>
              <a:tr h="223669">
                <a:tc>
                  <a:txBody>
                    <a:bodyPr/>
                    <a:lstStyle/>
                    <a:p>
                      <a:endParaRPr lang="zh-CN" altLang="en-US" sz="600"/>
                    </a:p>
                  </a:txBody>
                  <a:tcPr>
                    <a:lnL w="38100" cap="flat" cmpd="sng" algn="ctr">
                      <a:solidFill>
                        <a:prstClr val="black"/>
                      </a:solidFill>
                      <a:prstDash val="solid"/>
                      <a:round/>
                      <a:headEnd type="none" w="med" len="med"/>
                      <a:tailEnd type="none" w="med" len="med"/>
                    </a:lnL>
                    <a:lnR w="38100" cap="flat" cmpd="sng" algn="ctr">
                      <a:solidFill>
                        <a:prstClr val="black"/>
                      </a:solidFill>
                      <a:prstDash val="solid"/>
                      <a:round/>
                      <a:headEnd type="none" w="med" len="med"/>
                      <a:tailEnd type="none" w="med" len="med"/>
                    </a:lnR>
                    <a:lnT w="38100" cap="flat" cmpd="sng" algn="ctr">
                      <a:solidFill>
                        <a:prstClr val="black"/>
                      </a:solidFill>
                      <a:prstDash val="solid"/>
                      <a:round/>
                      <a:headEnd type="none" w="med" len="med"/>
                      <a:tailEnd type="none" w="med" len="med"/>
                    </a:lnT>
                    <a:lnB w="38100" cap="flat" cmpd="sng" algn="ctr">
                      <a:solidFill>
                        <a:prstClr val="black"/>
                      </a:solidFill>
                      <a:prstDash val="solid"/>
                      <a:round/>
                      <a:headEnd type="none" w="med" len="med"/>
                      <a:tailEnd type="none" w="med" len="med"/>
                    </a:lnB>
                    <a:noFill/>
                  </a:tcPr>
                </a:tc>
                <a:tc>
                  <a:txBody>
                    <a:bodyPr/>
                    <a:lstStyle/>
                    <a:p>
                      <a:endParaRPr lang="zh-CN" altLang="en-US" sz="600"/>
                    </a:p>
                  </a:txBody>
                  <a:tcPr>
                    <a:lnL w="38100" cap="flat" cmpd="sng" algn="ctr">
                      <a:solidFill>
                        <a:prstClr val="black"/>
                      </a:solidFill>
                      <a:prstDash val="solid"/>
                      <a:round/>
                      <a:headEnd type="none" w="med" len="med"/>
                      <a:tailEnd type="none" w="med" len="med"/>
                    </a:lnL>
                    <a:lnR w="38100" cap="flat" cmpd="sng" algn="ctr">
                      <a:solidFill>
                        <a:prstClr val="black"/>
                      </a:solidFill>
                      <a:prstDash val="solid"/>
                      <a:round/>
                      <a:headEnd type="none" w="med" len="med"/>
                      <a:tailEnd type="none" w="med" len="med"/>
                    </a:lnR>
                    <a:lnT w="38100" cap="flat" cmpd="sng" algn="ctr">
                      <a:solidFill>
                        <a:prstClr val="black"/>
                      </a:solidFill>
                      <a:prstDash val="solid"/>
                      <a:round/>
                      <a:headEnd type="none" w="med" len="med"/>
                      <a:tailEnd type="none" w="med" len="med"/>
                    </a:lnT>
                    <a:lnB w="38100" cap="flat" cmpd="sng" algn="ctr">
                      <a:solidFill>
                        <a:prstClr val="black"/>
                      </a:solidFill>
                      <a:prstDash val="solid"/>
                      <a:round/>
                      <a:headEnd type="none" w="med" len="med"/>
                      <a:tailEnd type="none" w="med" len="med"/>
                    </a:lnB>
                    <a:noFill/>
                  </a:tcPr>
                </a:tc>
                <a:tc>
                  <a:txBody>
                    <a:bodyPr/>
                    <a:lstStyle/>
                    <a:p>
                      <a:endParaRPr lang="zh-CN" altLang="en-US" sz="600" dirty="0"/>
                    </a:p>
                  </a:txBody>
                  <a:tcPr>
                    <a:lnL w="38100" cap="flat" cmpd="sng" algn="ctr">
                      <a:solidFill>
                        <a:prstClr val="black"/>
                      </a:solidFill>
                      <a:prstDash val="solid"/>
                      <a:round/>
                      <a:headEnd type="none" w="med" len="med"/>
                      <a:tailEnd type="none" w="med" len="med"/>
                    </a:lnL>
                    <a:lnR w="38100" cap="flat" cmpd="sng" algn="ctr">
                      <a:solidFill>
                        <a:prstClr val="black"/>
                      </a:solidFill>
                      <a:prstDash val="solid"/>
                      <a:round/>
                      <a:headEnd type="none" w="med" len="med"/>
                      <a:tailEnd type="none" w="med" len="med"/>
                    </a:lnR>
                    <a:lnT w="38100" cap="flat" cmpd="sng" algn="ctr">
                      <a:solidFill>
                        <a:prstClr val="black"/>
                      </a:solidFill>
                      <a:prstDash val="solid"/>
                      <a:round/>
                      <a:headEnd type="none" w="med" len="med"/>
                      <a:tailEnd type="none" w="med" len="med"/>
                    </a:lnT>
                    <a:lnB w="38100" cap="flat" cmpd="sng" algn="ctr">
                      <a:solidFill>
                        <a:prstClr val="black"/>
                      </a:solidFill>
                      <a:prstDash val="solid"/>
                      <a:round/>
                      <a:headEnd type="none" w="med" len="med"/>
                      <a:tailEnd type="none" w="med" len="med"/>
                    </a:lnB>
                    <a:noFill/>
                  </a:tcPr>
                </a:tc>
                <a:tc>
                  <a:txBody>
                    <a:bodyPr/>
                    <a:lstStyle/>
                    <a:p>
                      <a:endParaRPr lang="zh-CN" altLang="en-US" sz="600" dirty="0"/>
                    </a:p>
                  </a:txBody>
                  <a:tcPr>
                    <a:lnL w="38100" cap="flat" cmpd="sng" algn="ctr">
                      <a:solidFill>
                        <a:prstClr val="black"/>
                      </a:solidFill>
                      <a:prstDash val="solid"/>
                      <a:round/>
                      <a:headEnd type="none" w="med" len="med"/>
                      <a:tailEnd type="none" w="med" len="med"/>
                    </a:lnL>
                    <a:lnR w="38100" cap="flat" cmpd="sng" algn="ctr">
                      <a:solidFill>
                        <a:prstClr val="black"/>
                      </a:solidFill>
                      <a:prstDash val="solid"/>
                      <a:round/>
                      <a:headEnd type="none" w="med" len="med"/>
                      <a:tailEnd type="none" w="med" len="med"/>
                    </a:lnR>
                    <a:lnT w="38100" cap="flat" cmpd="sng" algn="ctr">
                      <a:solidFill>
                        <a:prstClr val="black"/>
                      </a:solidFill>
                      <a:prstDash val="solid"/>
                      <a:round/>
                      <a:headEnd type="none" w="med" len="med"/>
                      <a:tailEnd type="none" w="med" len="med"/>
                    </a:lnT>
                    <a:lnB w="38100" cap="flat" cmpd="sng" algn="ctr">
                      <a:solidFill>
                        <a:prstClr val="black"/>
                      </a:solidFill>
                      <a:prstDash val="solid"/>
                      <a:round/>
                      <a:headEnd type="none" w="med" len="med"/>
                      <a:tailEnd type="none" w="med" len="med"/>
                    </a:lnB>
                    <a:noFill/>
                  </a:tcPr>
                </a:tc>
                <a:tc>
                  <a:txBody>
                    <a:bodyPr/>
                    <a:lstStyle/>
                    <a:p>
                      <a:endParaRPr lang="zh-CN" altLang="en-US" sz="600" dirty="0"/>
                    </a:p>
                  </a:txBody>
                  <a:tcPr>
                    <a:lnL w="38100" cap="flat" cmpd="sng" algn="ctr">
                      <a:solidFill>
                        <a:prstClr val="black"/>
                      </a:solidFill>
                      <a:prstDash val="solid"/>
                      <a:round/>
                      <a:headEnd type="none" w="med" len="med"/>
                      <a:tailEnd type="none" w="med" len="med"/>
                    </a:lnL>
                    <a:lnR w="38100" cap="flat" cmpd="sng" algn="ctr">
                      <a:solidFill>
                        <a:prstClr val="black"/>
                      </a:solidFill>
                      <a:prstDash val="solid"/>
                      <a:round/>
                      <a:headEnd type="none" w="med" len="med"/>
                      <a:tailEnd type="none" w="med" len="med"/>
                    </a:lnR>
                    <a:lnT w="38100" cap="flat" cmpd="sng" algn="ctr">
                      <a:solidFill>
                        <a:prstClr val="black"/>
                      </a:solidFill>
                      <a:prstDash val="solid"/>
                      <a:round/>
                      <a:headEnd type="none" w="med" len="med"/>
                      <a:tailEnd type="none" w="med" len="med"/>
                    </a:lnT>
                    <a:lnB w="38100" cap="flat" cmpd="sng" algn="ctr">
                      <a:solidFill>
                        <a:prstClr val="black"/>
                      </a:solidFill>
                      <a:prstDash val="solid"/>
                      <a:round/>
                      <a:headEnd type="none" w="med" len="med"/>
                      <a:tailEnd type="none" w="med" len="med"/>
                    </a:lnB>
                    <a:noFill/>
                  </a:tcPr>
                </a:tc>
              </a:tr>
              <a:tr h="223669">
                <a:tc>
                  <a:txBody>
                    <a:bodyPr/>
                    <a:lstStyle/>
                    <a:p>
                      <a:endParaRPr lang="zh-CN" altLang="en-US" sz="600"/>
                    </a:p>
                  </a:txBody>
                  <a:tcPr>
                    <a:lnL w="38100" cap="flat" cmpd="sng" algn="ctr">
                      <a:solidFill>
                        <a:prstClr val="black"/>
                      </a:solidFill>
                      <a:prstDash val="solid"/>
                      <a:round/>
                      <a:headEnd type="none" w="med" len="med"/>
                      <a:tailEnd type="none" w="med" len="med"/>
                    </a:lnL>
                    <a:lnR w="38100" cap="flat" cmpd="sng" algn="ctr">
                      <a:solidFill>
                        <a:prstClr val="black"/>
                      </a:solidFill>
                      <a:prstDash val="solid"/>
                      <a:round/>
                      <a:headEnd type="none" w="med" len="med"/>
                      <a:tailEnd type="none" w="med" len="med"/>
                    </a:lnR>
                    <a:lnT w="38100" cap="flat" cmpd="sng" algn="ctr">
                      <a:solidFill>
                        <a:prstClr val="black"/>
                      </a:solidFill>
                      <a:prstDash val="solid"/>
                      <a:round/>
                      <a:headEnd type="none" w="med" len="med"/>
                      <a:tailEnd type="none" w="med" len="med"/>
                    </a:lnT>
                    <a:lnB w="38100" cap="flat" cmpd="sng" algn="ctr">
                      <a:solidFill>
                        <a:prstClr val="black"/>
                      </a:solidFill>
                      <a:prstDash val="solid"/>
                      <a:round/>
                      <a:headEnd type="none" w="med" len="med"/>
                      <a:tailEnd type="none" w="med" len="med"/>
                    </a:lnB>
                    <a:noFill/>
                  </a:tcPr>
                </a:tc>
                <a:tc>
                  <a:txBody>
                    <a:bodyPr/>
                    <a:lstStyle/>
                    <a:p>
                      <a:endParaRPr lang="zh-CN" altLang="en-US" sz="600"/>
                    </a:p>
                  </a:txBody>
                  <a:tcPr>
                    <a:lnL w="38100" cap="flat" cmpd="sng" algn="ctr">
                      <a:solidFill>
                        <a:prstClr val="black"/>
                      </a:solidFill>
                      <a:prstDash val="solid"/>
                      <a:round/>
                      <a:headEnd type="none" w="med" len="med"/>
                      <a:tailEnd type="none" w="med" len="med"/>
                    </a:lnL>
                    <a:lnR w="38100" cap="flat" cmpd="sng" algn="ctr">
                      <a:solidFill>
                        <a:prstClr val="black"/>
                      </a:solidFill>
                      <a:prstDash val="solid"/>
                      <a:round/>
                      <a:headEnd type="none" w="med" len="med"/>
                      <a:tailEnd type="none" w="med" len="med"/>
                    </a:lnR>
                    <a:lnT w="38100" cap="flat" cmpd="sng" algn="ctr">
                      <a:solidFill>
                        <a:prstClr val="black"/>
                      </a:solidFill>
                      <a:prstDash val="solid"/>
                      <a:round/>
                      <a:headEnd type="none" w="med" len="med"/>
                      <a:tailEnd type="none" w="med" len="med"/>
                    </a:lnT>
                    <a:lnB w="38100" cap="flat" cmpd="sng" algn="ctr">
                      <a:solidFill>
                        <a:prstClr val="black"/>
                      </a:solidFill>
                      <a:prstDash val="solid"/>
                      <a:round/>
                      <a:headEnd type="none" w="med" len="med"/>
                      <a:tailEnd type="none" w="med" len="med"/>
                    </a:lnB>
                    <a:noFill/>
                  </a:tcPr>
                </a:tc>
                <a:tc>
                  <a:txBody>
                    <a:bodyPr/>
                    <a:lstStyle/>
                    <a:p>
                      <a:endParaRPr lang="zh-CN" altLang="en-US" sz="600" dirty="0"/>
                    </a:p>
                  </a:txBody>
                  <a:tcPr>
                    <a:lnL w="38100" cap="flat" cmpd="sng" algn="ctr">
                      <a:solidFill>
                        <a:prstClr val="black"/>
                      </a:solidFill>
                      <a:prstDash val="solid"/>
                      <a:round/>
                      <a:headEnd type="none" w="med" len="med"/>
                      <a:tailEnd type="none" w="med" len="med"/>
                    </a:lnL>
                    <a:lnR w="38100" cap="flat" cmpd="sng" algn="ctr">
                      <a:solidFill>
                        <a:prstClr val="black"/>
                      </a:solidFill>
                      <a:prstDash val="solid"/>
                      <a:round/>
                      <a:headEnd type="none" w="med" len="med"/>
                      <a:tailEnd type="none" w="med" len="med"/>
                    </a:lnR>
                    <a:lnT w="38100" cap="flat" cmpd="sng" algn="ctr">
                      <a:solidFill>
                        <a:prstClr val="black"/>
                      </a:solidFill>
                      <a:prstDash val="solid"/>
                      <a:round/>
                      <a:headEnd type="none" w="med" len="med"/>
                      <a:tailEnd type="none" w="med" len="med"/>
                    </a:lnT>
                    <a:lnB w="38100" cap="flat" cmpd="sng" algn="ctr">
                      <a:solidFill>
                        <a:prstClr val="black"/>
                      </a:solidFill>
                      <a:prstDash val="solid"/>
                      <a:round/>
                      <a:headEnd type="none" w="med" len="med"/>
                      <a:tailEnd type="none" w="med" len="med"/>
                    </a:lnB>
                    <a:noFill/>
                  </a:tcPr>
                </a:tc>
                <a:tc>
                  <a:txBody>
                    <a:bodyPr/>
                    <a:lstStyle/>
                    <a:p>
                      <a:endParaRPr lang="zh-CN" altLang="en-US" sz="600" dirty="0"/>
                    </a:p>
                  </a:txBody>
                  <a:tcPr>
                    <a:lnL w="38100" cap="flat" cmpd="sng" algn="ctr">
                      <a:solidFill>
                        <a:prstClr val="black"/>
                      </a:solidFill>
                      <a:prstDash val="solid"/>
                      <a:round/>
                      <a:headEnd type="none" w="med" len="med"/>
                      <a:tailEnd type="none" w="med" len="med"/>
                    </a:lnL>
                    <a:lnR w="38100" cap="flat" cmpd="sng" algn="ctr">
                      <a:solidFill>
                        <a:prstClr val="black"/>
                      </a:solidFill>
                      <a:prstDash val="solid"/>
                      <a:round/>
                      <a:headEnd type="none" w="med" len="med"/>
                      <a:tailEnd type="none" w="med" len="med"/>
                    </a:lnR>
                    <a:lnT w="38100" cap="flat" cmpd="sng" algn="ctr">
                      <a:solidFill>
                        <a:prstClr val="black"/>
                      </a:solidFill>
                      <a:prstDash val="solid"/>
                      <a:round/>
                      <a:headEnd type="none" w="med" len="med"/>
                      <a:tailEnd type="none" w="med" len="med"/>
                    </a:lnT>
                    <a:lnB w="38100" cap="flat" cmpd="sng" algn="ctr">
                      <a:solidFill>
                        <a:prstClr val="black"/>
                      </a:solidFill>
                      <a:prstDash val="solid"/>
                      <a:round/>
                      <a:headEnd type="none" w="med" len="med"/>
                      <a:tailEnd type="none" w="med" len="med"/>
                    </a:lnB>
                    <a:noFill/>
                  </a:tcPr>
                </a:tc>
                <a:tc>
                  <a:txBody>
                    <a:bodyPr/>
                    <a:lstStyle/>
                    <a:p>
                      <a:endParaRPr lang="zh-CN" altLang="en-US" sz="600" dirty="0"/>
                    </a:p>
                  </a:txBody>
                  <a:tcPr>
                    <a:lnL w="38100" cap="flat" cmpd="sng" algn="ctr">
                      <a:solidFill>
                        <a:prstClr val="black"/>
                      </a:solidFill>
                      <a:prstDash val="solid"/>
                      <a:round/>
                      <a:headEnd type="none" w="med" len="med"/>
                      <a:tailEnd type="none" w="med" len="med"/>
                    </a:lnL>
                    <a:lnR w="38100" cap="flat" cmpd="sng" algn="ctr">
                      <a:solidFill>
                        <a:prstClr val="black"/>
                      </a:solidFill>
                      <a:prstDash val="solid"/>
                      <a:round/>
                      <a:headEnd type="none" w="med" len="med"/>
                      <a:tailEnd type="none" w="med" len="med"/>
                    </a:lnR>
                    <a:lnT w="38100" cap="flat" cmpd="sng" algn="ctr">
                      <a:solidFill>
                        <a:prstClr val="black"/>
                      </a:solidFill>
                      <a:prstDash val="solid"/>
                      <a:round/>
                      <a:headEnd type="none" w="med" len="med"/>
                      <a:tailEnd type="none" w="med" len="med"/>
                    </a:lnT>
                    <a:lnB w="38100" cap="flat" cmpd="sng" algn="ctr">
                      <a:solidFill>
                        <a:prstClr val="black"/>
                      </a:solidFill>
                      <a:prstDash val="solid"/>
                      <a:round/>
                      <a:headEnd type="none" w="med" len="med"/>
                      <a:tailEnd type="none" w="med" len="med"/>
                    </a:lnB>
                    <a:noFill/>
                  </a:tcPr>
                </a:tc>
              </a:tr>
              <a:tr h="223669">
                <a:tc>
                  <a:txBody>
                    <a:bodyPr/>
                    <a:lstStyle/>
                    <a:p>
                      <a:endParaRPr lang="zh-CN" altLang="en-US" sz="600"/>
                    </a:p>
                  </a:txBody>
                  <a:tcPr>
                    <a:lnL w="38100" cap="flat" cmpd="sng" algn="ctr">
                      <a:solidFill>
                        <a:prstClr val="black"/>
                      </a:solidFill>
                      <a:prstDash val="solid"/>
                      <a:round/>
                      <a:headEnd type="none" w="med" len="med"/>
                      <a:tailEnd type="none" w="med" len="med"/>
                    </a:lnL>
                    <a:lnR w="38100" cap="flat" cmpd="sng" algn="ctr">
                      <a:solidFill>
                        <a:prstClr val="black"/>
                      </a:solidFill>
                      <a:prstDash val="solid"/>
                      <a:round/>
                      <a:headEnd type="none" w="med" len="med"/>
                      <a:tailEnd type="none" w="med" len="med"/>
                    </a:lnR>
                    <a:lnT w="38100" cap="flat" cmpd="sng" algn="ctr">
                      <a:solidFill>
                        <a:prstClr val="black"/>
                      </a:solidFill>
                      <a:prstDash val="solid"/>
                      <a:round/>
                      <a:headEnd type="none" w="med" len="med"/>
                      <a:tailEnd type="none" w="med" len="med"/>
                    </a:lnT>
                    <a:lnB w="38100" cap="flat" cmpd="sng" algn="ctr">
                      <a:solidFill>
                        <a:prstClr val="black"/>
                      </a:solidFill>
                      <a:prstDash val="solid"/>
                      <a:round/>
                      <a:headEnd type="none" w="med" len="med"/>
                      <a:tailEnd type="none" w="med" len="med"/>
                    </a:lnB>
                    <a:noFill/>
                  </a:tcPr>
                </a:tc>
                <a:tc>
                  <a:txBody>
                    <a:bodyPr/>
                    <a:lstStyle/>
                    <a:p>
                      <a:endParaRPr lang="zh-CN" altLang="en-US" sz="600"/>
                    </a:p>
                  </a:txBody>
                  <a:tcPr>
                    <a:lnL w="38100" cap="flat" cmpd="sng" algn="ctr">
                      <a:solidFill>
                        <a:prstClr val="black"/>
                      </a:solidFill>
                      <a:prstDash val="solid"/>
                      <a:round/>
                      <a:headEnd type="none" w="med" len="med"/>
                      <a:tailEnd type="none" w="med" len="med"/>
                    </a:lnL>
                    <a:lnR w="38100" cap="flat" cmpd="sng" algn="ctr">
                      <a:solidFill>
                        <a:prstClr val="black"/>
                      </a:solidFill>
                      <a:prstDash val="solid"/>
                      <a:round/>
                      <a:headEnd type="none" w="med" len="med"/>
                      <a:tailEnd type="none" w="med" len="med"/>
                    </a:lnR>
                    <a:lnT w="38100" cap="flat" cmpd="sng" algn="ctr">
                      <a:solidFill>
                        <a:prstClr val="black"/>
                      </a:solidFill>
                      <a:prstDash val="solid"/>
                      <a:round/>
                      <a:headEnd type="none" w="med" len="med"/>
                      <a:tailEnd type="none" w="med" len="med"/>
                    </a:lnT>
                    <a:lnB w="38100" cap="flat" cmpd="sng" algn="ctr">
                      <a:solidFill>
                        <a:prstClr val="black"/>
                      </a:solidFill>
                      <a:prstDash val="solid"/>
                      <a:round/>
                      <a:headEnd type="none" w="med" len="med"/>
                      <a:tailEnd type="none" w="med" len="med"/>
                    </a:lnB>
                    <a:noFill/>
                  </a:tcPr>
                </a:tc>
                <a:tc>
                  <a:txBody>
                    <a:bodyPr/>
                    <a:lstStyle/>
                    <a:p>
                      <a:endParaRPr lang="zh-CN" altLang="en-US" sz="600"/>
                    </a:p>
                  </a:txBody>
                  <a:tcPr>
                    <a:lnL w="38100" cap="flat" cmpd="sng" algn="ctr">
                      <a:solidFill>
                        <a:prstClr val="black"/>
                      </a:solidFill>
                      <a:prstDash val="solid"/>
                      <a:round/>
                      <a:headEnd type="none" w="med" len="med"/>
                      <a:tailEnd type="none" w="med" len="med"/>
                    </a:lnL>
                    <a:lnR w="38100" cap="flat" cmpd="sng" algn="ctr">
                      <a:solidFill>
                        <a:prstClr val="black"/>
                      </a:solidFill>
                      <a:prstDash val="solid"/>
                      <a:round/>
                      <a:headEnd type="none" w="med" len="med"/>
                      <a:tailEnd type="none" w="med" len="med"/>
                    </a:lnR>
                    <a:lnT w="38100" cap="flat" cmpd="sng" algn="ctr">
                      <a:solidFill>
                        <a:prstClr val="black"/>
                      </a:solidFill>
                      <a:prstDash val="solid"/>
                      <a:round/>
                      <a:headEnd type="none" w="med" len="med"/>
                      <a:tailEnd type="none" w="med" len="med"/>
                    </a:lnT>
                    <a:lnB w="38100" cap="flat" cmpd="sng" algn="ctr">
                      <a:solidFill>
                        <a:prstClr val="black"/>
                      </a:solidFill>
                      <a:prstDash val="solid"/>
                      <a:round/>
                      <a:headEnd type="none" w="med" len="med"/>
                      <a:tailEnd type="none" w="med" len="med"/>
                    </a:lnB>
                    <a:noFill/>
                  </a:tcPr>
                </a:tc>
                <a:tc>
                  <a:txBody>
                    <a:bodyPr/>
                    <a:lstStyle/>
                    <a:p>
                      <a:endParaRPr lang="zh-CN" altLang="en-US" sz="600"/>
                    </a:p>
                  </a:txBody>
                  <a:tcPr>
                    <a:lnL w="38100" cap="flat" cmpd="sng" algn="ctr">
                      <a:solidFill>
                        <a:prstClr val="black"/>
                      </a:solidFill>
                      <a:prstDash val="solid"/>
                      <a:round/>
                      <a:headEnd type="none" w="med" len="med"/>
                      <a:tailEnd type="none" w="med" len="med"/>
                    </a:lnL>
                    <a:lnR w="38100" cap="flat" cmpd="sng" algn="ctr">
                      <a:solidFill>
                        <a:prstClr val="black"/>
                      </a:solidFill>
                      <a:prstDash val="solid"/>
                      <a:round/>
                      <a:headEnd type="none" w="med" len="med"/>
                      <a:tailEnd type="none" w="med" len="med"/>
                    </a:lnR>
                    <a:lnT w="38100" cap="flat" cmpd="sng" algn="ctr">
                      <a:solidFill>
                        <a:prstClr val="black"/>
                      </a:solidFill>
                      <a:prstDash val="solid"/>
                      <a:round/>
                      <a:headEnd type="none" w="med" len="med"/>
                      <a:tailEnd type="none" w="med" len="med"/>
                    </a:lnT>
                    <a:lnB w="38100" cap="flat" cmpd="sng" algn="ctr">
                      <a:solidFill>
                        <a:prstClr val="black"/>
                      </a:solidFill>
                      <a:prstDash val="solid"/>
                      <a:round/>
                      <a:headEnd type="none" w="med" len="med"/>
                      <a:tailEnd type="none" w="med" len="med"/>
                    </a:lnB>
                    <a:noFill/>
                  </a:tcPr>
                </a:tc>
                <a:tc>
                  <a:txBody>
                    <a:bodyPr/>
                    <a:lstStyle/>
                    <a:p>
                      <a:endParaRPr lang="zh-CN" altLang="en-US" sz="600" dirty="0"/>
                    </a:p>
                  </a:txBody>
                  <a:tcPr>
                    <a:lnL w="38100" cap="flat" cmpd="sng" algn="ctr">
                      <a:solidFill>
                        <a:prstClr val="black"/>
                      </a:solidFill>
                      <a:prstDash val="solid"/>
                      <a:round/>
                      <a:headEnd type="none" w="med" len="med"/>
                      <a:tailEnd type="none" w="med" len="med"/>
                    </a:lnL>
                    <a:lnR w="38100" cap="flat" cmpd="sng" algn="ctr">
                      <a:solidFill>
                        <a:prstClr val="black"/>
                      </a:solidFill>
                      <a:prstDash val="solid"/>
                      <a:round/>
                      <a:headEnd type="none" w="med" len="med"/>
                      <a:tailEnd type="none" w="med" len="med"/>
                    </a:lnR>
                    <a:lnT w="38100" cap="flat" cmpd="sng" algn="ctr">
                      <a:solidFill>
                        <a:prstClr val="black"/>
                      </a:solidFill>
                      <a:prstDash val="solid"/>
                      <a:round/>
                      <a:headEnd type="none" w="med" len="med"/>
                      <a:tailEnd type="none" w="med" len="med"/>
                    </a:lnT>
                    <a:lnB w="38100" cap="flat" cmpd="sng" algn="ctr">
                      <a:solidFill>
                        <a:prstClr val="black"/>
                      </a:solidFill>
                      <a:prstDash val="solid"/>
                      <a:round/>
                      <a:headEnd type="none" w="med" len="med"/>
                      <a:tailEnd type="none" w="med" len="med"/>
                    </a:lnB>
                    <a:noFill/>
                  </a:tcPr>
                </a:tc>
              </a:tr>
            </a:tbl>
          </a:graphicData>
        </a:graphic>
      </p:graphicFrame>
    </p:spTree>
    <p:extLst>
      <p:ext uri="{BB962C8B-B14F-4D97-AF65-F5344CB8AC3E}">
        <p14:creationId xmlns:p14="http://schemas.microsoft.com/office/powerpoint/2010/main" val="962159858"/>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850106"/>
          </a:xfrm>
        </p:spPr>
        <p:txBody>
          <a:bodyPr>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l"/>
            <a:r>
              <a:rPr lang="en-US" altLang="zh-CN" b="1" spc="50" dirty="0" smtClean="0">
                <a:ln w="11430"/>
                <a:solidFill>
                  <a:srgbClr val="660066"/>
                </a:solidFill>
                <a:effectLst>
                  <a:outerShdw blurRad="76200" dist="50800" dir="5400000" algn="tl" rotWithShape="0">
                    <a:srgbClr val="000000">
                      <a:alpha val="65000"/>
                    </a:srgbClr>
                  </a:outerShdw>
                </a:effectLst>
                <a:latin typeface="Calibri" pitchFamily="34" charset="0"/>
                <a:ea typeface="华文琥珀"/>
                <a:cs typeface="+mn-cs"/>
              </a:rPr>
              <a:t>§2.4</a:t>
            </a:r>
            <a:r>
              <a:rPr lang="zh-CN" altLang="en-US" b="1" spc="50" dirty="0" smtClean="0">
                <a:ln w="11430"/>
                <a:solidFill>
                  <a:srgbClr val="660066"/>
                </a:solidFill>
                <a:effectLst>
                  <a:outerShdw blurRad="76200" dist="50800" dir="5400000" algn="tl" rotWithShape="0">
                    <a:srgbClr val="000000">
                      <a:alpha val="65000"/>
                    </a:srgbClr>
                  </a:outerShdw>
                </a:effectLst>
                <a:latin typeface="Calibri" pitchFamily="34" charset="0"/>
                <a:ea typeface="华文琥珀"/>
                <a:cs typeface="+mn-cs"/>
              </a:rPr>
              <a:t>像素之间关系</a:t>
            </a:r>
            <a:endParaRPr lang="zh-CN" altLang="en-US" b="1" spc="50" dirty="0">
              <a:ln w="11430"/>
              <a:solidFill>
                <a:srgbClr val="660066"/>
              </a:solidFill>
              <a:effectLst>
                <a:outerShdw blurRad="76200" dist="50800" dir="5400000" algn="tl" rotWithShape="0">
                  <a:srgbClr val="000000">
                    <a:alpha val="65000"/>
                  </a:srgbClr>
                </a:outerShdw>
              </a:effectLst>
              <a:latin typeface="Calibri" pitchFamily="34" charset="0"/>
              <a:ea typeface="华文琥珀"/>
              <a:cs typeface="+mn-cs"/>
            </a:endParaRPr>
          </a:p>
        </p:txBody>
      </p:sp>
      <p:sp>
        <p:nvSpPr>
          <p:cNvPr id="3" name="内容占位符 2"/>
          <p:cNvSpPr>
            <a:spLocks noGrp="1"/>
          </p:cNvSpPr>
          <p:nvPr>
            <p:ph idx="1"/>
          </p:nvPr>
        </p:nvSpPr>
        <p:spPr>
          <a:xfrm>
            <a:off x="457200" y="1196752"/>
            <a:ext cx="8229600" cy="5400600"/>
          </a:xfrm>
        </p:spPr>
        <p:txBody>
          <a:bodyPr/>
          <a:lstStyle/>
          <a:p>
            <a:r>
              <a:rPr kumimoji="1" lang="zh-CN" altLang="en-US" dirty="0" smtClean="0"/>
              <a:t>像素之间距离计算举例</a:t>
            </a:r>
            <a:endParaRPr kumimoji="1" lang="en-US" altLang="zh-CN" dirty="0" smtClean="0"/>
          </a:p>
          <a:p>
            <a:pPr lvl="1"/>
            <a:r>
              <a:rPr lang="zh-CN" altLang="en-US" dirty="0"/>
              <a:t>两个像素</a:t>
            </a:r>
            <a:r>
              <a:rPr lang="en-US" altLang="zh-CN" i="1" dirty="0"/>
              <a:t>p</a:t>
            </a:r>
            <a:r>
              <a:rPr lang="zh-CN" altLang="en-US" dirty="0"/>
              <a:t>和</a:t>
            </a:r>
            <a:r>
              <a:rPr lang="en-US" altLang="zh-CN" i="1" dirty="0"/>
              <a:t>q</a:t>
            </a:r>
            <a:r>
              <a:rPr lang="zh-CN" altLang="en-US" dirty="0"/>
              <a:t>之间</a:t>
            </a:r>
            <a:r>
              <a:rPr lang="zh-CN" altLang="en-US" dirty="0" smtClean="0"/>
              <a:t>的不同距离计算</a:t>
            </a:r>
            <a:endParaRPr lang="en-US" altLang="zh-CN" dirty="0" smtClean="0"/>
          </a:p>
          <a:p>
            <a:pPr lvl="2"/>
            <a:r>
              <a:rPr lang="en-US" altLang="zh-CN" i="1" dirty="0" smtClean="0"/>
              <a:t>D</a:t>
            </a:r>
            <a:r>
              <a:rPr lang="en-US" altLang="zh-CN" baseline="-25000" dirty="0" smtClean="0"/>
              <a:t>E</a:t>
            </a:r>
            <a:r>
              <a:rPr lang="zh-CN" altLang="en-US" dirty="0"/>
              <a:t>距离为</a:t>
            </a:r>
            <a:r>
              <a:rPr lang="en-US" altLang="zh-CN" dirty="0"/>
              <a:t>5</a:t>
            </a:r>
            <a:r>
              <a:rPr lang="zh-CN" altLang="en-US" dirty="0"/>
              <a:t>（见</a:t>
            </a:r>
            <a:r>
              <a:rPr lang="zh-CN" altLang="en-US" dirty="0" smtClean="0"/>
              <a:t>图</a:t>
            </a:r>
            <a:r>
              <a:rPr lang="en-US" altLang="zh-CN" dirty="0" smtClean="0"/>
              <a:t> (</a:t>
            </a:r>
            <a:r>
              <a:rPr lang="en-US" altLang="zh-CN" dirty="0"/>
              <a:t>a)</a:t>
            </a:r>
            <a:r>
              <a:rPr lang="zh-CN" altLang="en-US" dirty="0" smtClean="0"/>
              <a:t>）</a:t>
            </a:r>
            <a:endParaRPr lang="en-US" altLang="zh-CN" dirty="0" smtClean="0"/>
          </a:p>
          <a:p>
            <a:pPr lvl="2"/>
            <a:r>
              <a:rPr lang="en-US" altLang="zh-CN" i="1" dirty="0" smtClean="0"/>
              <a:t>D</a:t>
            </a:r>
            <a:r>
              <a:rPr lang="en-US" altLang="zh-CN" baseline="-25000" dirty="0" smtClean="0"/>
              <a:t>4</a:t>
            </a:r>
            <a:r>
              <a:rPr lang="zh-CN" altLang="en-US" dirty="0"/>
              <a:t>距离为</a:t>
            </a:r>
            <a:r>
              <a:rPr lang="en-US" altLang="zh-CN" dirty="0"/>
              <a:t>7</a:t>
            </a:r>
            <a:r>
              <a:rPr lang="zh-CN" altLang="en-US" dirty="0"/>
              <a:t>（见</a:t>
            </a:r>
            <a:r>
              <a:rPr lang="zh-CN" altLang="en-US" dirty="0" smtClean="0"/>
              <a:t>图</a:t>
            </a:r>
            <a:r>
              <a:rPr lang="en-US" altLang="zh-CN" dirty="0" smtClean="0"/>
              <a:t> (</a:t>
            </a:r>
            <a:r>
              <a:rPr lang="en-US" altLang="zh-CN" dirty="0"/>
              <a:t>b)</a:t>
            </a:r>
            <a:r>
              <a:rPr lang="zh-CN" altLang="en-US" dirty="0" smtClean="0"/>
              <a:t>）</a:t>
            </a:r>
            <a:endParaRPr lang="en-US" altLang="zh-CN" dirty="0" smtClean="0"/>
          </a:p>
          <a:p>
            <a:pPr lvl="2"/>
            <a:r>
              <a:rPr lang="en-US" altLang="zh-CN" i="1" dirty="0" smtClean="0"/>
              <a:t>D</a:t>
            </a:r>
            <a:r>
              <a:rPr lang="en-US" altLang="zh-CN" baseline="-25000" dirty="0" smtClean="0"/>
              <a:t>8</a:t>
            </a:r>
            <a:r>
              <a:rPr lang="zh-CN" altLang="en-US" dirty="0"/>
              <a:t>距离为</a:t>
            </a:r>
            <a:r>
              <a:rPr lang="en-US" altLang="zh-CN" dirty="0"/>
              <a:t>4</a:t>
            </a:r>
            <a:r>
              <a:rPr lang="zh-CN" altLang="en-US" dirty="0"/>
              <a:t>（见</a:t>
            </a:r>
            <a:r>
              <a:rPr lang="zh-CN" altLang="en-US" dirty="0" smtClean="0"/>
              <a:t>图</a:t>
            </a:r>
            <a:r>
              <a:rPr lang="en-US" altLang="zh-CN" dirty="0" smtClean="0"/>
              <a:t> (</a:t>
            </a:r>
            <a:r>
              <a:rPr lang="en-US" altLang="zh-CN" dirty="0"/>
              <a:t>c)</a:t>
            </a:r>
            <a:r>
              <a:rPr lang="zh-CN" altLang="en-US" dirty="0"/>
              <a:t>） </a:t>
            </a:r>
            <a:endParaRPr kumimoji="1" lang="zh-CN" altLang="en-US" dirty="0"/>
          </a:p>
        </p:txBody>
      </p:sp>
      <p:sp>
        <p:nvSpPr>
          <p:cNvPr id="4" name="日期占位符 3"/>
          <p:cNvSpPr>
            <a:spLocks noGrp="1"/>
          </p:cNvSpPr>
          <p:nvPr>
            <p:ph type="dt" sz="half" idx="10"/>
          </p:nvPr>
        </p:nvSpPr>
        <p:spPr/>
        <p:txBody>
          <a:bodyPr/>
          <a:lstStyle/>
          <a:p>
            <a:pPr>
              <a:defRPr/>
            </a:pPr>
            <a:fld id="{C34D802C-E363-1844-81F3-606F0BE0018B}" type="datetime1">
              <a:rPr lang="zh-CN" altLang="en-US" smtClean="0"/>
              <a:pPr>
                <a:defRPr/>
              </a:pPr>
              <a:t>16/8/31</a:t>
            </a:fld>
            <a:endParaRPr lang="zh-CN" altLang="en-US"/>
          </a:p>
        </p:txBody>
      </p:sp>
      <p:sp>
        <p:nvSpPr>
          <p:cNvPr id="5" name="页脚占位符 4"/>
          <p:cNvSpPr>
            <a:spLocks noGrp="1"/>
          </p:cNvSpPr>
          <p:nvPr>
            <p:ph type="ftr" sz="quarter" idx="11"/>
          </p:nvPr>
        </p:nvSpPr>
        <p:spPr/>
        <p:txBody>
          <a:bodyPr/>
          <a:lstStyle/>
          <a:p>
            <a:pPr>
              <a:defRPr/>
            </a:pPr>
            <a:r>
              <a:rPr lang="zh-CN" altLang="en-US" smtClean="0"/>
              <a:t>数字图像处理</a:t>
            </a:r>
            <a:r>
              <a:rPr lang="en-US" altLang="zh-CN" smtClean="0"/>
              <a:t>-</a:t>
            </a:r>
            <a:r>
              <a:rPr lang="zh-CN" altLang="en-US" smtClean="0"/>
              <a:t>第</a:t>
            </a:r>
            <a:r>
              <a:rPr lang="en-US" altLang="zh-CN" smtClean="0"/>
              <a:t>2</a:t>
            </a:r>
            <a:r>
              <a:rPr lang="zh-CN" altLang="en-US" smtClean="0"/>
              <a:t>讲</a:t>
            </a:r>
            <a:endParaRPr lang="zh-CN" altLang="en-US"/>
          </a:p>
        </p:txBody>
      </p:sp>
      <p:sp>
        <p:nvSpPr>
          <p:cNvPr id="6" name="幻灯片编号占位符 5"/>
          <p:cNvSpPr>
            <a:spLocks noGrp="1"/>
          </p:cNvSpPr>
          <p:nvPr>
            <p:ph type="sldNum" sz="quarter" idx="12"/>
          </p:nvPr>
        </p:nvSpPr>
        <p:spPr/>
        <p:txBody>
          <a:bodyPr/>
          <a:lstStyle/>
          <a:p>
            <a:pPr>
              <a:defRPr/>
            </a:pPr>
            <a:fld id="{A3CB10BE-3BDA-4653-8168-CCA7A6ACD1D5}" type="slidenum">
              <a:rPr lang="zh-CN" altLang="en-US" smtClean="0"/>
              <a:pPr>
                <a:defRPr/>
              </a:pPr>
              <a:t>25</a:t>
            </a:fld>
            <a:endParaRPr lang="zh-CN" altLang="en-US"/>
          </a:p>
        </p:txBody>
      </p:sp>
      <p:pic>
        <p:nvPicPr>
          <p:cNvPr id="8" name="图片 1"/>
          <p:cNvPicPr>
            <a:picLocks/>
          </p:cNvPicPr>
          <p:nvPr/>
        </p:nvPicPr>
        <p:blipFill rotWithShape="1">
          <a:blip r:embed="rId3" cstate="print">
            <a:extLst>
              <a:ext uri="{28A0092B-C50C-407E-A947-70E740481C1C}">
                <a14:useLocalDpi xmlns:a14="http://schemas.microsoft.com/office/drawing/2010/main" val="0"/>
              </a:ext>
            </a:extLst>
          </a:blip>
          <a:srcRect t="3" r="912" b="15931"/>
          <a:stretch/>
        </p:blipFill>
        <p:spPr bwMode="auto">
          <a:xfrm>
            <a:off x="971600" y="3933055"/>
            <a:ext cx="7062847" cy="2016225"/>
          </a:xfrm>
          <a:prstGeom prst="rect">
            <a:avLst/>
          </a:prstGeom>
          <a:noFill/>
          <a:ln>
            <a:noFill/>
          </a:ln>
          <a:extLst/>
        </p:spPr>
      </p:pic>
    </p:spTree>
    <p:extLst>
      <p:ext uri="{BB962C8B-B14F-4D97-AF65-F5344CB8AC3E}">
        <p14:creationId xmlns:p14="http://schemas.microsoft.com/office/powerpoint/2010/main" val="3931508491"/>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850106"/>
          </a:xfrm>
        </p:spPr>
        <p:txBody>
          <a:bodyPr>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l"/>
            <a:r>
              <a:rPr lang="en-US" altLang="zh-CN" b="1" spc="50" dirty="0" smtClean="0">
                <a:ln w="11430"/>
                <a:solidFill>
                  <a:srgbClr val="660066"/>
                </a:solidFill>
                <a:effectLst>
                  <a:outerShdw blurRad="76200" dist="50800" dir="5400000" algn="tl" rotWithShape="0">
                    <a:srgbClr val="000000">
                      <a:alpha val="65000"/>
                    </a:srgbClr>
                  </a:outerShdw>
                </a:effectLst>
                <a:latin typeface="Calibri" pitchFamily="34" charset="0"/>
                <a:ea typeface="华文琥珀"/>
                <a:cs typeface="+mn-cs"/>
              </a:rPr>
              <a:t>§2.4</a:t>
            </a:r>
            <a:r>
              <a:rPr lang="zh-CN" altLang="en-US" b="1" spc="50" dirty="0" smtClean="0">
                <a:ln w="11430"/>
                <a:solidFill>
                  <a:srgbClr val="660066"/>
                </a:solidFill>
                <a:effectLst>
                  <a:outerShdw blurRad="76200" dist="50800" dir="5400000" algn="tl" rotWithShape="0">
                    <a:srgbClr val="000000">
                      <a:alpha val="65000"/>
                    </a:srgbClr>
                  </a:outerShdw>
                </a:effectLst>
                <a:latin typeface="Calibri" pitchFamily="34" charset="0"/>
                <a:ea typeface="华文琥珀"/>
                <a:cs typeface="+mn-cs"/>
              </a:rPr>
              <a:t>像素之间关系</a:t>
            </a:r>
            <a:endParaRPr lang="zh-CN" altLang="en-US" b="1" spc="50" dirty="0">
              <a:ln w="11430"/>
              <a:solidFill>
                <a:srgbClr val="660066"/>
              </a:solidFill>
              <a:effectLst>
                <a:outerShdw blurRad="76200" dist="50800" dir="5400000" algn="tl" rotWithShape="0">
                  <a:srgbClr val="000000">
                    <a:alpha val="65000"/>
                  </a:srgbClr>
                </a:outerShdw>
              </a:effectLst>
              <a:latin typeface="Calibri" pitchFamily="34" charset="0"/>
              <a:ea typeface="华文琥珀"/>
              <a:cs typeface="+mn-cs"/>
            </a:endParaRPr>
          </a:p>
        </p:txBody>
      </p:sp>
      <p:sp>
        <p:nvSpPr>
          <p:cNvPr id="3" name="内容占位符 2"/>
          <p:cNvSpPr>
            <a:spLocks noGrp="1"/>
          </p:cNvSpPr>
          <p:nvPr>
            <p:ph idx="1"/>
          </p:nvPr>
        </p:nvSpPr>
        <p:spPr>
          <a:xfrm>
            <a:off x="457200" y="1196752"/>
            <a:ext cx="8229600" cy="5400600"/>
          </a:xfrm>
        </p:spPr>
        <p:txBody>
          <a:bodyPr/>
          <a:lstStyle/>
          <a:p>
            <a:pPr eaLnBrk="1" hangingPunct="1">
              <a:defRPr/>
            </a:pPr>
            <a:r>
              <a:rPr lang="zh-CN" altLang="en-US" sz="2800" dirty="0" smtClean="0"/>
              <a:t>连接 </a:t>
            </a:r>
            <a:r>
              <a:rPr lang="en-US" altLang="zh-CN" sz="2800" dirty="0" smtClean="0"/>
              <a:t>connectivity</a:t>
            </a:r>
          </a:p>
          <a:p>
            <a:pPr lvl="1" eaLnBrk="1" hangingPunct="1">
              <a:defRPr/>
            </a:pPr>
            <a:r>
              <a:rPr lang="zh-CN" altLang="en-US" sz="2400" dirty="0" smtClean="0">
                <a:solidFill>
                  <a:schemeClr val="hlink"/>
                </a:solidFill>
                <a:effectLst>
                  <a:outerShdw blurRad="38100" dist="38100" dir="2700000" algn="tl">
                    <a:srgbClr val="C0C0C0"/>
                  </a:outerShdw>
                </a:effectLst>
              </a:rPr>
              <a:t>连接</a:t>
            </a:r>
            <a:r>
              <a:rPr lang="zh-CN" altLang="en-US" sz="2400" dirty="0" smtClean="0"/>
              <a:t>是连通的一种特例</a:t>
            </a:r>
            <a:r>
              <a:rPr lang="en-US" altLang="zh-CN" sz="2400" dirty="0" smtClean="0"/>
              <a:t>,</a:t>
            </a:r>
            <a:r>
              <a:rPr lang="zh-CN" altLang="en-US" sz="2000" dirty="0" smtClean="0">
                <a:solidFill>
                  <a:srgbClr val="336699"/>
                </a:solidFill>
                <a:effectLst>
                  <a:outerShdw blurRad="38100" dist="38100" dir="2700000" algn="tl">
                    <a:srgbClr val="C0C0C0"/>
                  </a:outerShdw>
                </a:effectLst>
              </a:rPr>
              <a:t>连接是关于内容的；</a:t>
            </a:r>
          </a:p>
          <a:p>
            <a:pPr lvl="1" eaLnBrk="1" hangingPunct="1">
              <a:defRPr/>
            </a:pPr>
            <a:r>
              <a:rPr lang="zh-CN" altLang="en-US" sz="2400" dirty="0" smtClean="0"/>
              <a:t>两个象素是否连接：</a:t>
            </a:r>
          </a:p>
          <a:p>
            <a:pPr lvl="2" eaLnBrk="1" hangingPunct="1">
              <a:defRPr/>
            </a:pPr>
            <a:r>
              <a:rPr lang="en-US" altLang="zh-CN" sz="2000" dirty="0" smtClean="0"/>
              <a:t>(1) </a:t>
            </a:r>
            <a:r>
              <a:rPr lang="zh-CN" altLang="en-US" sz="2000" dirty="0" smtClean="0"/>
              <a:t>是否接触（近邻象素）</a:t>
            </a:r>
          </a:p>
          <a:p>
            <a:pPr lvl="2" eaLnBrk="1" hangingPunct="1">
              <a:defRPr/>
            </a:pPr>
            <a:r>
              <a:rPr lang="en-US" altLang="zh-CN" sz="2000" dirty="0" smtClean="0"/>
              <a:t>(2) </a:t>
            </a:r>
            <a:r>
              <a:rPr lang="zh-CN" altLang="en-US" sz="2000" dirty="0" smtClean="0">
                <a:solidFill>
                  <a:schemeClr val="hlink"/>
                </a:solidFill>
                <a:effectLst>
                  <a:outerShdw blurRad="38100" dist="38100" dir="2700000" algn="tl">
                    <a:srgbClr val="C0C0C0"/>
                  </a:outerShdw>
                </a:effectLst>
              </a:rPr>
              <a:t>灰度值是否满足某个特定的相似准则</a:t>
            </a:r>
            <a:r>
              <a:rPr lang="zh-CN" altLang="en-US" sz="2000" dirty="0" smtClean="0"/>
              <a:t>（例如它们灰度值相等）</a:t>
            </a:r>
          </a:p>
          <a:p>
            <a:pPr lvl="1" eaLnBrk="1" hangingPunct="1">
              <a:defRPr/>
            </a:pPr>
            <a:r>
              <a:rPr lang="en-US" altLang="zh-CN" sz="2400" dirty="0" smtClean="0"/>
              <a:t>3</a:t>
            </a:r>
            <a:r>
              <a:rPr lang="zh-CN" altLang="en-US" sz="2400" dirty="0" smtClean="0"/>
              <a:t>种连接</a:t>
            </a:r>
          </a:p>
          <a:p>
            <a:pPr lvl="2" eaLnBrk="1" hangingPunct="1">
              <a:defRPr/>
            </a:pPr>
            <a:r>
              <a:rPr lang="en-US" altLang="zh-CN" sz="2000" dirty="0" smtClean="0"/>
              <a:t>(1) 4-</a:t>
            </a:r>
            <a:r>
              <a:rPr lang="zh-CN" altLang="en-US" sz="2000" dirty="0" smtClean="0"/>
              <a:t>连接：</a:t>
            </a:r>
            <a:r>
              <a:rPr lang="en-US" altLang="zh-CN" sz="2000" dirty="0" smtClean="0"/>
              <a:t>2</a:t>
            </a:r>
            <a:r>
              <a:rPr lang="zh-CN" altLang="en-US" sz="2000" dirty="0" smtClean="0"/>
              <a:t>个象素 </a:t>
            </a:r>
            <a:r>
              <a:rPr lang="en-US" altLang="zh-CN" sz="2000" i="1" dirty="0" smtClean="0"/>
              <a:t>p </a:t>
            </a:r>
            <a:r>
              <a:rPr lang="zh-CN" altLang="en-US" sz="2000" dirty="0" smtClean="0"/>
              <a:t>和 </a:t>
            </a:r>
            <a:r>
              <a:rPr lang="en-US" altLang="zh-CN" sz="2000" i="1" dirty="0" smtClean="0"/>
              <a:t>r </a:t>
            </a:r>
            <a:r>
              <a:rPr lang="zh-CN" altLang="en-US" sz="2000" dirty="0" smtClean="0">
                <a:solidFill>
                  <a:schemeClr val="hlink"/>
                </a:solidFill>
                <a:effectLst>
                  <a:outerShdw blurRad="38100" dist="38100" dir="2700000" algn="tl">
                    <a:srgbClr val="C0C0C0"/>
                  </a:outerShdw>
                </a:effectLst>
              </a:rPr>
              <a:t>在</a:t>
            </a:r>
            <a:r>
              <a:rPr lang="en-US" altLang="zh-CN" sz="2000" i="1" dirty="0" smtClean="0">
                <a:solidFill>
                  <a:schemeClr val="hlink"/>
                </a:solidFill>
                <a:effectLst>
                  <a:outerShdw blurRad="38100" dist="38100" dir="2700000" algn="tl">
                    <a:srgbClr val="C0C0C0"/>
                  </a:outerShdw>
                </a:effectLst>
              </a:rPr>
              <a:t>V </a:t>
            </a:r>
            <a:r>
              <a:rPr lang="zh-CN" altLang="en-US" sz="2000" dirty="0" smtClean="0">
                <a:solidFill>
                  <a:schemeClr val="hlink"/>
                </a:solidFill>
                <a:effectLst>
                  <a:outerShdw blurRad="38100" dist="38100" dir="2700000" algn="tl">
                    <a:srgbClr val="C0C0C0"/>
                  </a:outerShdw>
                </a:effectLst>
              </a:rPr>
              <a:t>中取值</a:t>
            </a:r>
            <a:r>
              <a:rPr lang="zh-CN" altLang="en-US" sz="2000" dirty="0" smtClean="0"/>
              <a:t>且 </a:t>
            </a:r>
            <a:r>
              <a:rPr lang="en-US" altLang="zh-CN" sz="2000" i="1" dirty="0" smtClean="0"/>
              <a:t>r </a:t>
            </a:r>
            <a:r>
              <a:rPr lang="zh-CN" altLang="en-US" sz="2000" dirty="0" smtClean="0"/>
              <a:t>在</a:t>
            </a:r>
            <a:r>
              <a:rPr lang="en-US" altLang="zh-CN" sz="2000" i="1" dirty="0" smtClean="0"/>
              <a:t>N</a:t>
            </a:r>
            <a:r>
              <a:rPr lang="en-US" altLang="zh-CN" sz="2000" baseline="-25000" dirty="0" smtClean="0"/>
              <a:t>4</a:t>
            </a:r>
            <a:r>
              <a:rPr lang="en-US" altLang="zh-CN" sz="2000" dirty="0" smtClean="0"/>
              <a:t>(</a:t>
            </a:r>
            <a:r>
              <a:rPr lang="en-US" altLang="zh-CN" sz="2000" i="1" dirty="0" smtClean="0"/>
              <a:t>p</a:t>
            </a:r>
            <a:r>
              <a:rPr lang="en-US" altLang="zh-CN" sz="2000" dirty="0" smtClean="0"/>
              <a:t>)</a:t>
            </a:r>
            <a:r>
              <a:rPr lang="zh-CN" altLang="en-US" sz="2000" dirty="0" smtClean="0"/>
              <a:t>中</a:t>
            </a:r>
          </a:p>
          <a:p>
            <a:pPr lvl="2" eaLnBrk="1" hangingPunct="1">
              <a:defRPr/>
            </a:pPr>
            <a:r>
              <a:rPr lang="en-US" altLang="zh-CN" sz="2000" dirty="0" smtClean="0"/>
              <a:t>(2) 8-</a:t>
            </a:r>
            <a:r>
              <a:rPr lang="zh-CN" altLang="en-US" sz="2000" dirty="0" smtClean="0"/>
              <a:t>连接：</a:t>
            </a:r>
            <a:r>
              <a:rPr lang="en-US" altLang="zh-CN" sz="2000" dirty="0" smtClean="0"/>
              <a:t>2</a:t>
            </a:r>
            <a:r>
              <a:rPr lang="zh-CN" altLang="en-US" sz="2000" dirty="0" smtClean="0"/>
              <a:t>个象素 </a:t>
            </a:r>
            <a:r>
              <a:rPr lang="en-US" altLang="zh-CN" sz="2000" i="1" dirty="0" smtClean="0"/>
              <a:t>p </a:t>
            </a:r>
            <a:r>
              <a:rPr lang="zh-CN" altLang="en-US" sz="2000" dirty="0" smtClean="0"/>
              <a:t>和 </a:t>
            </a:r>
            <a:r>
              <a:rPr lang="en-US" altLang="zh-CN" sz="2000" i="1" dirty="0" smtClean="0"/>
              <a:t>r </a:t>
            </a:r>
            <a:r>
              <a:rPr lang="zh-CN" altLang="en-US" sz="2000" dirty="0" smtClean="0"/>
              <a:t>在</a:t>
            </a:r>
            <a:r>
              <a:rPr lang="en-US" altLang="zh-CN" sz="2000" i="1" dirty="0" smtClean="0"/>
              <a:t>V </a:t>
            </a:r>
            <a:r>
              <a:rPr lang="zh-CN" altLang="en-US" sz="2000" dirty="0" smtClean="0"/>
              <a:t>中取值且 </a:t>
            </a:r>
            <a:r>
              <a:rPr lang="en-US" altLang="zh-CN" sz="2000" i="1" dirty="0" smtClean="0"/>
              <a:t>r </a:t>
            </a:r>
            <a:r>
              <a:rPr lang="zh-CN" altLang="en-US" sz="2000" dirty="0" smtClean="0"/>
              <a:t>在</a:t>
            </a:r>
            <a:r>
              <a:rPr lang="en-US" altLang="zh-CN" sz="2000" i="1" dirty="0" smtClean="0"/>
              <a:t>N</a:t>
            </a:r>
            <a:r>
              <a:rPr lang="en-US" altLang="zh-CN" sz="2000" baseline="-25000" dirty="0" smtClean="0"/>
              <a:t>8</a:t>
            </a:r>
            <a:r>
              <a:rPr lang="en-US" altLang="zh-CN" sz="2000" dirty="0" smtClean="0"/>
              <a:t>(</a:t>
            </a:r>
            <a:r>
              <a:rPr lang="en-US" altLang="zh-CN" sz="2000" i="1" dirty="0" smtClean="0"/>
              <a:t>p</a:t>
            </a:r>
            <a:r>
              <a:rPr lang="en-US" altLang="zh-CN" sz="2000" dirty="0" smtClean="0"/>
              <a:t>)</a:t>
            </a:r>
            <a:r>
              <a:rPr lang="zh-CN" altLang="en-US" sz="2000" dirty="0" smtClean="0"/>
              <a:t>中</a:t>
            </a:r>
          </a:p>
          <a:p>
            <a:pPr lvl="2" eaLnBrk="1" hangingPunct="1">
              <a:defRPr/>
            </a:pPr>
            <a:r>
              <a:rPr lang="en-US" altLang="zh-CN" sz="2000" dirty="0" smtClean="0"/>
              <a:t>(3) m-</a:t>
            </a:r>
            <a:r>
              <a:rPr lang="zh-CN" altLang="en-US" sz="2000" dirty="0" smtClean="0"/>
              <a:t>连接（混合连接）：</a:t>
            </a:r>
            <a:r>
              <a:rPr lang="en-US" altLang="zh-CN" sz="2000" dirty="0" smtClean="0"/>
              <a:t>2</a:t>
            </a:r>
            <a:r>
              <a:rPr lang="zh-CN" altLang="en-US" sz="2000" dirty="0" smtClean="0"/>
              <a:t>个象素 </a:t>
            </a:r>
            <a:r>
              <a:rPr lang="en-US" altLang="zh-CN" sz="2000" i="1" dirty="0" smtClean="0"/>
              <a:t>p </a:t>
            </a:r>
            <a:r>
              <a:rPr lang="zh-CN" altLang="en-US" sz="2000" dirty="0" smtClean="0"/>
              <a:t>和 </a:t>
            </a:r>
            <a:r>
              <a:rPr lang="en-US" altLang="zh-CN" sz="2000" i="1" dirty="0" smtClean="0"/>
              <a:t>r </a:t>
            </a:r>
            <a:r>
              <a:rPr lang="zh-CN" altLang="en-US" sz="2000" dirty="0" smtClean="0"/>
              <a:t>在</a:t>
            </a:r>
            <a:r>
              <a:rPr lang="en-US" altLang="zh-CN" sz="2000" i="1" dirty="0" smtClean="0"/>
              <a:t>V </a:t>
            </a:r>
            <a:r>
              <a:rPr lang="zh-CN" altLang="en-US" sz="2000" dirty="0" smtClean="0"/>
              <a:t>中取值，且满足下列条件之一</a:t>
            </a:r>
          </a:p>
          <a:p>
            <a:pPr lvl="3" eaLnBrk="1" hangingPunct="1">
              <a:defRPr/>
            </a:pPr>
            <a:r>
              <a:rPr lang="zh-CN" altLang="en-US" sz="1800" dirty="0" smtClean="0"/>
              <a:t>① </a:t>
            </a:r>
            <a:r>
              <a:rPr lang="en-US" altLang="zh-CN" sz="1800" i="1" dirty="0" smtClean="0"/>
              <a:t>r</a:t>
            </a:r>
            <a:r>
              <a:rPr lang="zh-CN" altLang="en-US" sz="1800" dirty="0" smtClean="0"/>
              <a:t>在</a:t>
            </a:r>
            <a:r>
              <a:rPr lang="en-US" altLang="zh-CN" sz="1800" i="1" dirty="0" smtClean="0"/>
              <a:t>N</a:t>
            </a:r>
            <a:r>
              <a:rPr lang="en-US" altLang="zh-CN" sz="1800" baseline="-25000" dirty="0" smtClean="0"/>
              <a:t>4</a:t>
            </a:r>
            <a:r>
              <a:rPr lang="en-US" altLang="zh-CN" sz="1800" dirty="0" smtClean="0"/>
              <a:t>(</a:t>
            </a:r>
            <a:r>
              <a:rPr lang="en-US" altLang="zh-CN" sz="1800" i="1" dirty="0" smtClean="0"/>
              <a:t>p</a:t>
            </a:r>
            <a:r>
              <a:rPr lang="en-US" altLang="zh-CN" sz="1800" dirty="0" smtClean="0"/>
              <a:t>)</a:t>
            </a:r>
            <a:r>
              <a:rPr lang="zh-CN" altLang="en-US" sz="1800" dirty="0" smtClean="0"/>
              <a:t>中</a:t>
            </a:r>
          </a:p>
          <a:p>
            <a:pPr lvl="3" eaLnBrk="1" hangingPunct="1">
              <a:defRPr/>
            </a:pPr>
            <a:r>
              <a:rPr lang="zh-CN" altLang="en-US" sz="1800" dirty="0" smtClean="0"/>
              <a:t>② </a:t>
            </a:r>
            <a:r>
              <a:rPr lang="en-US" altLang="zh-CN" sz="1800" i="1" dirty="0" smtClean="0"/>
              <a:t>r</a:t>
            </a:r>
            <a:r>
              <a:rPr lang="zh-CN" altLang="en-US" sz="1800" dirty="0" smtClean="0"/>
              <a:t>在</a:t>
            </a:r>
            <a:r>
              <a:rPr lang="en-US" altLang="zh-CN" sz="1800" i="1" dirty="0" smtClean="0"/>
              <a:t>N</a:t>
            </a:r>
            <a:r>
              <a:rPr lang="en-US" altLang="zh-CN" sz="1800" baseline="-25000" dirty="0" smtClean="0"/>
              <a:t>D</a:t>
            </a:r>
            <a:r>
              <a:rPr lang="en-US" altLang="zh-CN" sz="1800" dirty="0" smtClean="0"/>
              <a:t>(</a:t>
            </a:r>
            <a:r>
              <a:rPr lang="en-US" altLang="zh-CN" sz="1800" i="1" dirty="0" smtClean="0"/>
              <a:t>p</a:t>
            </a:r>
            <a:r>
              <a:rPr lang="en-US" altLang="zh-CN" sz="1800" dirty="0" smtClean="0"/>
              <a:t>)</a:t>
            </a:r>
            <a:r>
              <a:rPr lang="zh-CN" altLang="en-US" sz="1800" dirty="0" smtClean="0"/>
              <a:t>中且</a:t>
            </a:r>
            <a:r>
              <a:rPr lang="en-US" altLang="zh-CN" sz="1800" i="1" dirty="0" smtClean="0"/>
              <a:t>N</a:t>
            </a:r>
            <a:r>
              <a:rPr lang="en-US" altLang="zh-CN" sz="1800" baseline="-25000" dirty="0" smtClean="0"/>
              <a:t>4</a:t>
            </a:r>
            <a:r>
              <a:rPr lang="en-US" altLang="zh-CN" sz="1800" dirty="0" smtClean="0"/>
              <a:t>(</a:t>
            </a:r>
            <a:r>
              <a:rPr lang="en-US" altLang="zh-CN" sz="1800" i="1" dirty="0" smtClean="0"/>
              <a:t>p</a:t>
            </a:r>
            <a:r>
              <a:rPr lang="en-US" altLang="zh-CN" sz="1800" dirty="0" smtClean="0"/>
              <a:t>)∩</a:t>
            </a:r>
            <a:r>
              <a:rPr lang="en-US" altLang="zh-CN" sz="1800" i="1" dirty="0" smtClean="0"/>
              <a:t>N</a:t>
            </a:r>
            <a:r>
              <a:rPr lang="en-US" altLang="zh-CN" sz="1800" baseline="-25000" dirty="0" smtClean="0"/>
              <a:t>4</a:t>
            </a:r>
            <a:r>
              <a:rPr lang="en-US" altLang="zh-CN" sz="1800" dirty="0" smtClean="0"/>
              <a:t>(</a:t>
            </a:r>
            <a:r>
              <a:rPr lang="en-US" altLang="zh-CN" sz="1800" i="1" dirty="0" smtClean="0"/>
              <a:t>r</a:t>
            </a:r>
            <a:r>
              <a:rPr lang="en-US" altLang="zh-CN" sz="1800" dirty="0" smtClean="0"/>
              <a:t>)</a:t>
            </a:r>
            <a:r>
              <a:rPr lang="zh-CN" altLang="en-US" sz="1800" dirty="0" smtClean="0"/>
              <a:t>是空集</a:t>
            </a:r>
          </a:p>
          <a:p>
            <a:pPr lvl="4" eaLnBrk="1" hangingPunct="1">
              <a:defRPr/>
            </a:pPr>
            <a:endParaRPr lang="zh-CN" altLang="en-US" sz="1800" dirty="0" smtClean="0"/>
          </a:p>
          <a:p>
            <a:endParaRPr kumimoji="1" lang="zh-CN" altLang="en-US" dirty="0"/>
          </a:p>
        </p:txBody>
      </p:sp>
      <p:sp>
        <p:nvSpPr>
          <p:cNvPr id="4" name="日期占位符 3"/>
          <p:cNvSpPr>
            <a:spLocks noGrp="1"/>
          </p:cNvSpPr>
          <p:nvPr>
            <p:ph type="dt" sz="half" idx="10"/>
          </p:nvPr>
        </p:nvSpPr>
        <p:spPr/>
        <p:txBody>
          <a:bodyPr/>
          <a:lstStyle/>
          <a:p>
            <a:pPr>
              <a:defRPr/>
            </a:pPr>
            <a:fld id="{C34D802C-E363-1844-81F3-606F0BE0018B}" type="datetime1">
              <a:rPr lang="zh-CN" altLang="en-US" smtClean="0"/>
              <a:pPr>
                <a:defRPr/>
              </a:pPr>
              <a:t>16/8/31</a:t>
            </a:fld>
            <a:endParaRPr lang="zh-CN" altLang="en-US"/>
          </a:p>
        </p:txBody>
      </p:sp>
      <p:sp>
        <p:nvSpPr>
          <p:cNvPr id="5" name="页脚占位符 4"/>
          <p:cNvSpPr>
            <a:spLocks noGrp="1"/>
          </p:cNvSpPr>
          <p:nvPr>
            <p:ph type="ftr" sz="quarter" idx="11"/>
          </p:nvPr>
        </p:nvSpPr>
        <p:spPr/>
        <p:txBody>
          <a:bodyPr/>
          <a:lstStyle/>
          <a:p>
            <a:pPr>
              <a:defRPr/>
            </a:pPr>
            <a:r>
              <a:rPr lang="zh-CN" altLang="en-US" smtClean="0"/>
              <a:t>数字图像处理</a:t>
            </a:r>
            <a:r>
              <a:rPr lang="en-US" altLang="zh-CN" smtClean="0"/>
              <a:t>-</a:t>
            </a:r>
            <a:r>
              <a:rPr lang="zh-CN" altLang="en-US" smtClean="0"/>
              <a:t>第</a:t>
            </a:r>
            <a:r>
              <a:rPr lang="en-US" altLang="zh-CN" smtClean="0"/>
              <a:t>2</a:t>
            </a:r>
            <a:r>
              <a:rPr lang="zh-CN" altLang="en-US" smtClean="0"/>
              <a:t>讲</a:t>
            </a:r>
            <a:endParaRPr lang="zh-CN" altLang="en-US"/>
          </a:p>
        </p:txBody>
      </p:sp>
      <p:sp>
        <p:nvSpPr>
          <p:cNvPr id="6" name="幻灯片编号占位符 5"/>
          <p:cNvSpPr>
            <a:spLocks noGrp="1"/>
          </p:cNvSpPr>
          <p:nvPr>
            <p:ph type="sldNum" sz="quarter" idx="12"/>
          </p:nvPr>
        </p:nvSpPr>
        <p:spPr/>
        <p:txBody>
          <a:bodyPr/>
          <a:lstStyle/>
          <a:p>
            <a:pPr>
              <a:defRPr/>
            </a:pPr>
            <a:fld id="{A3CB10BE-3BDA-4653-8168-CCA7A6ACD1D5}" type="slidenum">
              <a:rPr lang="zh-CN" altLang="en-US" smtClean="0"/>
              <a:pPr>
                <a:defRPr/>
              </a:pPr>
              <a:t>26</a:t>
            </a:fld>
            <a:endParaRPr lang="zh-CN" altLang="en-US"/>
          </a:p>
        </p:txBody>
      </p:sp>
    </p:spTree>
    <p:extLst>
      <p:ext uri="{BB962C8B-B14F-4D97-AF65-F5344CB8AC3E}">
        <p14:creationId xmlns:p14="http://schemas.microsoft.com/office/powerpoint/2010/main" val="3931508491"/>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850106"/>
          </a:xfrm>
        </p:spPr>
        <p:txBody>
          <a:bodyPr>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l"/>
            <a:r>
              <a:rPr lang="en-US" altLang="zh-CN" b="1" spc="50" dirty="0" smtClean="0">
                <a:ln w="11430"/>
                <a:solidFill>
                  <a:srgbClr val="660066"/>
                </a:solidFill>
                <a:effectLst>
                  <a:outerShdw blurRad="76200" dist="50800" dir="5400000" algn="tl" rotWithShape="0">
                    <a:srgbClr val="000000">
                      <a:alpha val="65000"/>
                    </a:srgbClr>
                  </a:outerShdw>
                </a:effectLst>
                <a:latin typeface="Calibri" pitchFamily="34" charset="0"/>
                <a:ea typeface="华文琥珀"/>
                <a:cs typeface="+mn-cs"/>
              </a:rPr>
              <a:t>§2.4</a:t>
            </a:r>
            <a:r>
              <a:rPr lang="zh-CN" altLang="en-US" b="1" spc="50" dirty="0" smtClean="0">
                <a:ln w="11430"/>
                <a:solidFill>
                  <a:srgbClr val="660066"/>
                </a:solidFill>
                <a:effectLst>
                  <a:outerShdw blurRad="76200" dist="50800" dir="5400000" algn="tl" rotWithShape="0">
                    <a:srgbClr val="000000">
                      <a:alpha val="65000"/>
                    </a:srgbClr>
                  </a:outerShdw>
                </a:effectLst>
                <a:latin typeface="Calibri" pitchFamily="34" charset="0"/>
                <a:ea typeface="华文琥珀"/>
                <a:cs typeface="+mn-cs"/>
              </a:rPr>
              <a:t>像素之间关系</a:t>
            </a:r>
            <a:endParaRPr lang="zh-CN" altLang="en-US" b="1" spc="50" dirty="0">
              <a:ln w="11430"/>
              <a:solidFill>
                <a:srgbClr val="660066"/>
              </a:solidFill>
              <a:effectLst>
                <a:outerShdw blurRad="76200" dist="50800" dir="5400000" algn="tl" rotWithShape="0">
                  <a:srgbClr val="000000">
                    <a:alpha val="65000"/>
                  </a:srgbClr>
                </a:outerShdw>
              </a:effectLst>
              <a:latin typeface="Calibri" pitchFamily="34" charset="0"/>
              <a:ea typeface="华文琥珀"/>
              <a:cs typeface="+mn-cs"/>
            </a:endParaRPr>
          </a:p>
        </p:txBody>
      </p:sp>
      <p:sp>
        <p:nvSpPr>
          <p:cNvPr id="3" name="内容占位符 2"/>
          <p:cNvSpPr>
            <a:spLocks noGrp="1"/>
          </p:cNvSpPr>
          <p:nvPr>
            <p:ph idx="1"/>
          </p:nvPr>
        </p:nvSpPr>
        <p:spPr>
          <a:xfrm>
            <a:off x="457200" y="1196752"/>
            <a:ext cx="8229600" cy="5400600"/>
          </a:xfrm>
        </p:spPr>
        <p:txBody>
          <a:bodyPr/>
          <a:lstStyle/>
          <a:p>
            <a:pPr eaLnBrk="1" hangingPunct="1">
              <a:lnSpc>
                <a:spcPct val="140000"/>
              </a:lnSpc>
              <a:defRPr/>
            </a:pPr>
            <a:r>
              <a:rPr lang="en-US" altLang="zh-CN" dirty="0" smtClean="0">
                <a:effectLst>
                  <a:outerShdw blurRad="38100" dist="38100" dir="2700000" algn="tl">
                    <a:srgbClr val="C0C0C0"/>
                  </a:outerShdw>
                </a:effectLst>
              </a:rPr>
              <a:t>4-</a:t>
            </a:r>
            <a:r>
              <a:rPr lang="zh-CN" altLang="en-US" dirty="0" smtClean="0">
                <a:effectLst>
                  <a:outerShdw blurRad="38100" dist="38100" dir="2700000" algn="tl">
                    <a:srgbClr val="C0C0C0"/>
                  </a:outerShdw>
                </a:effectLst>
              </a:rPr>
              <a:t>连接</a:t>
            </a:r>
          </a:p>
          <a:p>
            <a:pPr eaLnBrk="1" hangingPunct="1">
              <a:lnSpc>
                <a:spcPct val="140000"/>
              </a:lnSpc>
              <a:defRPr/>
            </a:pPr>
            <a:r>
              <a:rPr lang="en-US" altLang="zh-CN" dirty="0" smtClean="0">
                <a:effectLst>
                  <a:outerShdw blurRad="38100" dist="38100" dir="2700000" algn="tl">
                    <a:srgbClr val="C0C0C0"/>
                  </a:outerShdw>
                </a:effectLst>
              </a:rPr>
              <a:t>8-</a:t>
            </a:r>
            <a:r>
              <a:rPr lang="zh-CN" altLang="en-US" dirty="0" smtClean="0">
                <a:effectLst>
                  <a:outerShdw blurRad="38100" dist="38100" dir="2700000" algn="tl">
                    <a:srgbClr val="C0C0C0"/>
                  </a:outerShdw>
                </a:effectLst>
              </a:rPr>
              <a:t>连接</a:t>
            </a:r>
          </a:p>
          <a:p>
            <a:pPr eaLnBrk="1" hangingPunct="1">
              <a:lnSpc>
                <a:spcPct val="140000"/>
              </a:lnSpc>
              <a:defRPr/>
            </a:pPr>
            <a:r>
              <a:rPr lang="en-US" altLang="zh-CN" dirty="0" smtClean="0">
                <a:effectLst>
                  <a:outerShdw blurRad="38100" dist="38100" dir="2700000" algn="tl">
                    <a:srgbClr val="C0C0C0"/>
                  </a:outerShdw>
                </a:effectLst>
              </a:rPr>
              <a:t>M-</a:t>
            </a:r>
            <a:r>
              <a:rPr lang="zh-CN" altLang="en-US" dirty="0" smtClean="0">
                <a:effectLst>
                  <a:outerShdw blurRad="38100" dist="38100" dir="2700000" algn="tl">
                    <a:srgbClr val="C0C0C0"/>
                  </a:outerShdw>
                </a:effectLst>
              </a:rPr>
              <a:t>连接</a:t>
            </a:r>
            <a:endParaRPr lang="zh-CN" altLang="en-US" sz="2800" dirty="0" smtClean="0">
              <a:effectLst>
                <a:outerShdw blurRad="38100" dist="38100" dir="2700000" algn="tl">
                  <a:srgbClr val="C0C0C0"/>
                </a:outerShdw>
              </a:effectLst>
            </a:endParaRPr>
          </a:p>
          <a:p>
            <a:pPr lvl="1" eaLnBrk="1" hangingPunct="1">
              <a:defRPr/>
            </a:pPr>
            <a:r>
              <a:rPr lang="zh-CN" altLang="en-US" sz="2400" dirty="0" smtClean="0"/>
              <a:t>消除</a:t>
            </a:r>
            <a:r>
              <a:rPr lang="en-US" altLang="zh-CN" sz="2400" dirty="0" smtClean="0"/>
              <a:t>8-</a:t>
            </a:r>
            <a:r>
              <a:rPr lang="zh-CN" altLang="en-US" sz="2400" dirty="0" smtClean="0"/>
              <a:t>连接可能产生的歧义性</a:t>
            </a:r>
            <a:endParaRPr lang="zh-CN" altLang="en-US" dirty="0" smtClean="0"/>
          </a:p>
          <a:p>
            <a:pPr lvl="1" eaLnBrk="1" hangingPunct="1">
              <a:lnSpc>
                <a:spcPct val="140000"/>
              </a:lnSpc>
              <a:defRPr/>
            </a:pPr>
            <a:endParaRPr lang="en-US" altLang="zh-CN" dirty="0" smtClean="0"/>
          </a:p>
          <a:p>
            <a:endParaRPr kumimoji="1" lang="zh-CN" altLang="en-US" dirty="0"/>
          </a:p>
        </p:txBody>
      </p:sp>
      <p:sp>
        <p:nvSpPr>
          <p:cNvPr id="4" name="日期占位符 3"/>
          <p:cNvSpPr>
            <a:spLocks noGrp="1"/>
          </p:cNvSpPr>
          <p:nvPr>
            <p:ph type="dt" sz="half" idx="10"/>
          </p:nvPr>
        </p:nvSpPr>
        <p:spPr/>
        <p:txBody>
          <a:bodyPr/>
          <a:lstStyle/>
          <a:p>
            <a:pPr>
              <a:defRPr/>
            </a:pPr>
            <a:fld id="{C34D802C-E363-1844-81F3-606F0BE0018B}" type="datetime1">
              <a:rPr lang="zh-CN" altLang="en-US" smtClean="0"/>
              <a:pPr>
                <a:defRPr/>
              </a:pPr>
              <a:t>16/8/31</a:t>
            </a:fld>
            <a:endParaRPr lang="zh-CN" altLang="en-US"/>
          </a:p>
        </p:txBody>
      </p:sp>
      <p:sp>
        <p:nvSpPr>
          <p:cNvPr id="5" name="页脚占位符 4"/>
          <p:cNvSpPr>
            <a:spLocks noGrp="1"/>
          </p:cNvSpPr>
          <p:nvPr>
            <p:ph type="ftr" sz="quarter" idx="11"/>
          </p:nvPr>
        </p:nvSpPr>
        <p:spPr/>
        <p:txBody>
          <a:bodyPr/>
          <a:lstStyle/>
          <a:p>
            <a:pPr>
              <a:defRPr/>
            </a:pPr>
            <a:r>
              <a:rPr lang="zh-CN" altLang="en-US" smtClean="0"/>
              <a:t>数字图像处理</a:t>
            </a:r>
            <a:r>
              <a:rPr lang="en-US" altLang="zh-CN" smtClean="0"/>
              <a:t>-</a:t>
            </a:r>
            <a:r>
              <a:rPr lang="zh-CN" altLang="en-US" smtClean="0"/>
              <a:t>第</a:t>
            </a:r>
            <a:r>
              <a:rPr lang="en-US" altLang="zh-CN" smtClean="0"/>
              <a:t>2</a:t>
            </a:r>
            <a:r>
              <a:rPr lang="zh-CN" altLang="en-US" smtClean="0"/>
              <a:t>讲</a:t>
            </a:r>
            <a:endParaRPr lang="zh-CN" altLang="en-US"/>
          </a:p>
        </p:txBody>
      </p:sp>
      <p:sp>
        <p:nvSpPr>
          <p:cNvPr id="6" name="幻灯片编号占位符 5"/>
          <p:cNvSpPr>
            <a:spLocks noGrp="1"/>
          </p:cNvSpPr>
          <p:nvPr>
            <p:ph type="sldNum" sz="quarter" idx="12"/>
          </p:nvPr>
        </p:nvSpPr>
        <p:spPr/>
        <p:txBody>
          <a:bodyPr/>
          <a:lstStyle/>
          <a:p>
            <a:pPr>
              <a:defRPr/>
            </a:pPr>
            <a:fld id="{A3CB10BE-3BDA-4653-8168-CCA7A6ACD1D5}" type="slidenum">
              <a:rPr lang="zh-CN" altLang="en-US" smtClean="0"/>
              <a:pPr>
                <a:defRPr/>
              </a:pPr>
              <a:t>27</a:t>
            </a:fld>
            <a:endParaRPr lang="zh-CN" altLang="en-US"/>
          </a:p>
        </p:txBody>
      </p:sp>
      <p:pic>
        <p:nvPicPr>
          <p:cNvPr id="7" name="Picture 4"/>
          <p:cNvPicPr>
            <a:picLocks noChangeAspect="1" noChangeArrowheads="1"/>
          </p:cNvPicPr>
          <p:nvPr/>
        </p:nvPicPr>
        <p:blipFill>
          <a:blip r:embed="rId3" cstate="print"/>
          <a:srcRect/>
          <a:stretch>
            <a:fillRect/>
          </a:stretch>
        </p:blipFill>
        <p:spPr bwMode="auto">
          <a:xfrm>
            <a:off x="3505200" y="1295400"/>
            <a:ext cx="1833563" cy="1809750"/>
          </a:xfrm>
          <a:prstGeom prst="rect">
            <a:avLst/>
          </a:prstGeom>
          <a:noFill/>
          <a:ln w="9525">
            <a:noFill/>
            <a:miter lim="800000"/>
            <a:headEnd/>
            <a:tailEnd/>
          </a:ln>
        </p:spPr>
      </p:pic>
      <p:pic>
        <p:nvPicPr>
          <p:cNvPr id="8" name="Picture 6"/>
          <p:cNvPicPr>
            <a:picLocks noChangeAspect="1" noChangeArrowheads="1"/>
          </p:cNvPicPr>
          <p:nvPr/>
        </p:nvPicPr>
        <p:blipFill>
          <a:blip r:embed="rId4" cstate="print"/>
          <a:srcRect/>
          <a:stretch>
            <a:fillRect/>
          </a:stretch>
        </p:blipFill>
        <p:spPr bwMode="auto">
          <a:xfrm>
            <a:off x="6248400" y="1295400"/>
            <a:ext cx="1833563" cy="1828800"/>
          </a:xfrm>
          <a:prstGeom prst="rect">
            <a:avLst/>
          </a:prstGeom>
          <a:noFill/>
          <a:ln w="9525">
            <a:noFill/>
            <a:miter lim="800000"/>
            <a:headEnd/>
            <a:tailEnd/>
          </a:ln>
        </p:spPr>
      </p:pic>
      <p:pic>
        <p:nvPicPr>
          <p:cNvPr id="9" name="Picture 8"/>
          <p:cNvPicPr>
            <a:picLocks noChangeAspect="1" noChangeArrowheads="1"/>
          </p:cNvPicPr>
          <p:nvPr/>
        </p:nvPicPr>
        <p:blipFill>
          <a:blip r:embed="rId5" cstate="print">
            <a:lum contrast="12000"/>
          </a:blip>
          <a:srcRect/>
          <a:stretch>
            <a:fillRect/>
          </a:stretch>
        </p:blipFill>
        <p:spPr bwMode="auto">
          <a:xfrm>
            <a:off x="1752600" y="3962400"/>
            <a:ext cx="5489575" cy="2374900"/>
          </a:xfrm>
          <a:prstGeom prst="rect">
            <a:avLst/>
          </a:prstGeom>
          <a:noFill/>
          <a:ln w="9525">
            <a:noFill/>
            <a:miter lim="800000"/>
            <a:headEnd/>
            <a:tailEnd/>
          </a:ln>
        </p:spPr>
      </p:pic>
    </p:spTree>
    <p:extLst>
      <p:ext uri="{BB962C8B-B14F-4D97-AF65-F5344CB8AC3E}">
        <p14:creationId xmlns:p14="http://schemas.microsoft.com/office/powerpoint/2010/main" val="3931508491"/>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850106"/>
          </a:xfrm>
        </p:spPr>
        <p:txBody>
          <a:bodyPr>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l"/>
            <a:r>
              <a:rPr lang="en-US" altLang="zh-CN" b="1" spc="50" dirty="0" smtClean="0">
                <a:ln w="11430"/>
                <a:solidFill>
                  <a:srgbClr val="660066"/>
                </a:solidFill>
                <a:effectLst>
                  <a:outerShdw blurRad="76200" dist="50800" dir="5400000" algn="tl" rotWithShape="0">
                    <a:srgbClr val="000000">
                      <a:alpha val="65000"/>
                    </a:srgbClr>
                  </a:outerShdw>
                </a:effectLst>
                <a:latin typeface="Calibri" pitchFamily="34" charset="0"/>
                <a:ea typeface="华文琥珀"/>
                <a:cs typeface="+mn-cs"/>
              </a:rPr>
              <a:t>§2.4</a:t>
            </a:r>
            <a:r>
              <a:rPr lang="zh-CN" altLang="en-US" b="1" spc="50" dirty="0" smtClean="0">
                <a:ln w="11430"/>
                <a:solidFill>
                  <a:srgbClr val="660066"/>
                </a:solidFill>
                <a:effectLst>
                  <a:outerShdw blurRad="76200" dist="50800" dir="5400000" algn="tl" rotWithShape="0">
                    <a:srgbClr val="000000">
                      <a:alpha val="65000"/>
                    </a:srgbClr>
                  </a:outerShdw>
                </a:effectLst>
                <a:latin typeface="Calibri" pitchFamily="34" charset="0"/>
                <a:ea typeface="华文琥珀"/>
                <a:cs typeface="+mn-cs"/>
              </a:rPr>
              <a:t>像素之间关系</a:t>
            </a:r>
            <a:endParaRPr lang="zh-CN" altLang="en-US" b="1" spc="50" dirty="0">
              <a:ln w="11430"/>
              <a:solidFill>
                <a:srgbClr val="660066"/>
              </a:solidFill>
              <a:effectLst>
                <a:outerShdw blurRad="76200" dist="50800" dir="5400000" algn="tl" rotWithShape="0">
                  <a:srgbClr val="000000">
                    <a:alpha val="65000"/>
                  </a:srgbClr>
                </a:outerShdw>
              </a:effectLst>
              <a:latin typeface="Calibri" pitchFamily="34" charset="0"/>
              <a:ea typeface="华文琥珀"/>
              <a:cs typeface="+mn-cs"/>
            </a:endParaRPr>
          </a:p>
        </p:txBody>
      </p:sp>
      <p:sp>
        <p:nvSpPr>
          <p:cNvPr id="3" name="内容占位符 2"/>
          <p:cNvSpPr>
            <a:spLocks noGrp="1"/>
          </p:cNvSpPr>
          <p:nvPr>
            <p:ph idx="1"/>
          </p:nvPr>
        </p:nvSpPr>
        <p:spPr>
          <a:xfrm>
            <a:off x="457200" y="1196752"/>
            <a:ext cx="8229600" cy="5400600"/>
          </a:xfrm>
        </p:spPr>
        <p:txBody>
          <a:bodyPr/>
          <a:lstStyle/>
          <a:p>
            <a:pPr eaLnBrk="1" hangingPunct="1">
              <a:lnSpc>
                <a:spcPct val="130000"/>
              </a:lnSpc>
            </a:pPr>
            <a:r>
              <a:rPr lang="zh-CN" altLang="en-US" dirty="0" smtClean="0"/>
              <a:t>毗邻</a:t>
            </a:r>
          </a:p>
          <a:p>
            <a:pPr lvl="1" eaLnBrk="1" hangingPunct="1">
              <a:lnSpc>
                <a:spcPct val="130000"/>
              </a:lnSpc>
            </a:pPr>
            <a:r>
              <a:rPr lang="zh-CN" altLang="en-US" dirty="0" smtClean="0"/>
              <a:t>象素毗邻：象素和象素连接</a:t>
            </a:r>
          </a:p>
          <a:p>
            <a:pPr lvl="1" eaLnBrk="1" hangingPunct="1">
              <a:lnSpc>
                <a:spcPct val="130000"/>
              </a:lnSpc>
            </a:pPr>
            <a:r>
              <a:rPr lang="zh-CN" altLang="en-US" dirty="0" smtClean="0"/>
              <a:t>图象子集毗邻：一个子集中的象素与另一个子集中的象素连接</a:t>
            </a:r>
          </a:p>
          <a:p>
            <a:pPr eaLnBrk="1" hangingPunct="1">
              <a:lnSpc>
                <a:spcPct val="130000"/>
              </a:lnSpc>
            </a:pPr>
            <a:r>
              <a:rPr lang="zh-CN" altLang="en-US" dirty="0" smtClean="0"/>
              <a:t>通路</a:t>
            </a:r>
          </a:p>
          <a:p>
            <a:pPr lvl="1" eaLnBrk="1" hangingPunct="1">
              <a:lnSpc>
                <a:spcPct val="130000"/>
              </a:lnSpc>
            </a:pPr>
            <a:r>
              <a:rPr lang="zh-CN" altLang="en-US" dirty="0" smtClean="0"/>
              <a:t>由一系列依次毗邻的象素组成</a:t>
            </a:r>
          </a:p>
          <a:p>
            <a:pPr lvl="1" eaLnBrk="1" hangingPunct="1">
              <a:lnSpc>
                <a:spcPct val="130000"/>
              </a:lnSpc>
            </a:pPr>
            <a:r>
              <a:rPr lang="zh-CN" altLang="en-US" dirty="0" smtClean="0"/>
              <a:t>完全在一个图象子集中的象素组成的通路上的象素集合构成该图象子集中的一个连通组元</a:t>
            </a:r>
            <a:endParaRPr lang="zh-CN" altLang="en-US" sz="3200" dirty="0" smtClean="0"/>
          </a:p>
          <a:p>
            <a:endParaRPr kumimoji="1" lang="zh-CN" altLang="en-US" dirty="0"/>
          </a:p>
        </p:txBody>
      </p:sp>
      <p:sp>
        <p:nvSpPr>
          <p:cNvPr id="4" name="日期占位符 3"/>
          <p:cNvSpPr>
            <a:spLocks noGrp="1"/>
          </p:cNvSpPr>
          <p:nvPr>
            <p:ph type="dt" sz="half" idx="10"/>
          </p:nvPr>
        </p:nvSpPr>
        <p:spPr/>
        <p:txBody>
          <a:bodyPr/>
          <a:lstStyle/>
          <a:p>
            <a:pPr>
              <a:defRPr/>
            </a:pPr>
            <a:fld id="{C34D802C-E363-1844-81F3-606F0BE0018B}" type="datetime1">
              <a:rPr lang="zh-CN" altLang="en-US" smtClean="0"/>
              <a:pPr>
                <a:defRPr/>
              </a:pPr>
              <a:t>16/8/31</a:t>
            </a:fld>
            <a:endParaRPr lang="zh-CN" altLang="en-US"/>
          </a:p>
        </p:txBody>
      </p:sp>
      <p:sp>
        <p:nvSpPr>
          <p:cNvPr id="5" name="页脚占位符 4"/>
          <p:cNvSpPr>
            <a:spLocks noGrp="1"/>
          </p:cNvSpPr>
          <p:nvPr>
            <p:ph type="ftr" sz="quarter" idx="11"/>
          </p:nvPr>
        </p:nvSpPr>
        <p:spPr/>
        <p:txBody>
          <a:bodyPr/>
          <a:lstStyle/>
          <a:p>
            <a:pPr>
              <a:defRPr/>
            </a:pPr>
            <a:r>
              <a:rPr lang="zh-CN" altLang="en-US" smtClean="0"/>
              <a:t>数字图像处理</a:t>
            </a:r>
            <a:r>
              <a:rPr lang="en-US" altLang="zh-CN" smtClean="0"/>
              <a:t>-</a:t>
            </a:r>
            <a:r>
              <a:rPr lang="zh-CN" altLang="en-US" smtClean="0"/>
              <a:t>第</a:t>
            </a:r>
            <a:r>
              <a:rPr lang="en-US" altLang="zh-CN" smtClean="0"/>
              <a:t>2</a:t>
            </a:r>
            <a:r>
              <a:rPr lang="zh-CN" altLang="en-US" smtClean="0"/>
              <a:t>讲</a:t>
            </a:r>
            <a:endParaRPr lang="zh-CN" altLang="en-US"/>
          </a:p>
        </p:txBody>
      </p:sp>
      <p:sp>
        <p:nvSpPr>
          <p:cNvPr id="6" name="幻灯片编号占位符 5"/>
          <p:cNvSpPr>
            <a:spLocks noGrp="1"/>
          </p:cNvSpPr>
          <p:nvPr>
            <p:ph type="sldNum" sz="quarter" idx="12"/>
          </p:nvPr>
        </p:nvSpPr>
        <p:spPr/>
        <p:txBody>
          <a:bodyPr/>
          <a:lstStyle/>
          <a:p>
            <a:pPr>
              <a:defRPr/>
            </a:pPr>
            <a:fld id="{A3CB10BE-3BDA-4653-8168-CCA7A6ACD1D5}" type="slidenum">
              <a:rPr lang="zh-CN" altLang="en-US" smtClean="0"/>
              <a:pPr>
                <a:defRPr/>
              </a:pPr>
              <a:t>28</a:t>
            </a:fld>
            <a:endParaRPr lang="zh-CN" altLang="en-US"/>
          </a:p>
        </p:txBody>
      </p:sp>
    </p:spTree>
    <p:extLst>
      <p:ext uri="{BB962C8B-B14F-4D97-AF65-F5344CB8AC3E}">
        <p14:creationId xmlns:p14="http://schemas.microsoft.com/office/powerpoint/2010/main" val="3931508491"/>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850106"/>
          </a:xfrm>
        </p:spPr>
        <p:txBody>
          <a:bodyPr>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l"/>
            <a:r>
              <a:rPr lang="en-US" altLang="zh-CN" b="1" spc="50" dirty="0" smtClean="0">
                <a:ln w="11430"/>
                <a:solidFill>
                  <a:srgbClr val="660066"/>
                </a:solidFill>
                <a:effectLst>
                  <a:outerShdw blurRad="76200" dist="50800" dir="5400000" algn="tl" rotWithShape="0">
                    <a:srgbClr val="000000">
                      <a:alpha val="65000"/>
                    </a:srgbClr>
                  </a:outerShdw>
                </a:effectLst>
                <a:latin typeface="Calibri" pitchFamily="34" charset="0"/>
                <a:ea typeface="华文琥珀"/>
                <a:cs typeface="+mn-cs"/>
              </a:rPr>
              <a:t>§2.5</a:t>
            </a:r>
            <a:r>
              <a:rPr lang="zh-CN" altLang="en-US" b="1" spc="50" dirty="0" smtClean="0">
                <a:ln w="11430"/>
                <a:solidFill>
                  <a:srgbClr val="660066"/>
                </a:solidFill>
                <a:effectLst>
                  <a:outerShdw blurRad="76200" dist="50800" dir="5400000" algn="tl" rotWithShape="0">
                    <a:srgbClr val="000000">
                      <a:alpha val="65000"/>
                    </a:srgbClr>
                  </a:outerShdw>
                </a:effectLst>
                <a:latin typeface="Calibri" pitchFamily="34" charset="0"/>
                <a:ea typeface="华文琥珀"/>
                <a:cs typeface="+mn-cs"/>
              </a:rPr>
              <a:t>图像坐标变换及应用</a:t>
            </a:r>
            <a:endParaRPr lang="zh-CN" altLang="en-US" b="1" spc="50" dirty="0">
              <a:ln w="11430"/>
              <a:solidFill>
                <a:srgbClr val="660066"/>
              </a:solidFill>
              <a:effectLst>
                <a:outerShdw blurRad="76200" dist="50800" dir="5400000" algn="tl" rotWithShape="0">
                  <a:srgbClr val="000000">
                    <a:alpha val="65000"/>
                  </a:srgbClr>
                </a:outerShdw>
              </a:effectLst>
              <a:latin typeface="Calibri" pitchFamily="34" charset="0"/>
              <a:ea typeface="华文琥珀"/>
              <a:cs typeface="+mn-cs"/>
            </a:endParaRPr>
          </a:p>
        </p:txBody>
      </p:sp>
      <p:sp>
        <p:nvSpPr>
          <p:cNvPr id="3" name="内容占位符 2"/>
          <p:cNvSpPr>
            <a:spLocks noGrp="1"/>
          </p:cNvSpPr>
          <p:nvPr>
            <p:ph idx="1"/>
          </p:nvPr>
        </p:nvSpPr>
        <p:spPr>
          <a:xfrm>
            <a:off x="457200" y="1196752"/>
            <a:ext cx="8229600" cy="5400600"/>
          </a:xfrm>
        </p:spPr>
        <p:txBody>
          <a:bodyPr/>
          <a:lstStyle/>
          <a:p>
            <a:r>
              <a:rPr kumimoji="1" lang="zh-CN" altLang="en-US" sz="2400" dirty="0" smtClean="0"/>
              <a:t>改变图像的坐标体系，也就改变了图像的几何形状</a:t>
            </a:r>
            <a:endParaRPr kumimoji="1" lang="en-US" altLang="zh-CN" sz="2400" dirty="0" smtClean="0"/>
          </a:p>
          <a:p>
            <a:endParaRPr kumimoji="1" lang="zh-CN" altLang="en-US" dirty="0"/>
          </a:p>
        </p:txBody>
      </p:sp>
      <p:sp>
        <p:nvSpPr>
          <p:cNvPr id="4" name="日期占位符 3"/>
          <p:cNvSpPr>
            <a:spLocks noGrp="1"/>
          </p:cNvSpPr>
          <p:nvPr>
            <p:ph type="dt" sz="half" idx="10"/>
          </p:nvPr>
        </p:nvSpPr>
        <p:spPr/>
        <p:txBody>
          <a:bodyPr/>
          <a:lstStyle/>
          <a:p>
            <a:pPr>
              <a:defRPr/>
            </a:pPr>
            <a:fld id="{565C0772-693F-F949-A32B-44BDD44569C2}" type="datetime1">
              <a:rPr lang="zh-CN" altLang="en-US" smtClean="0"/>
              <a:pPr>
                <a:defRPr/>
              </a:pPr>
              <a:t>16/8/31</a:t>
            </a:fld>
            <a:endParaRPr lang="zh-CN" altLang="en-US"/>
          </a:p>
        </p:txBody>
      </p:sp>
      <p:sp>
        <p:nvSpPr>
          <p:cNvPr id="5" name="页脚占位符 4"/>
          <p:cNvSpPr>
            <a:spLocks noGrp="1"/>
          </p:cNvSpPr>
          <p:nvPr>
            <p:ph type="ftr" sz="quarter" idx="11"/>
          </p:nvPr>
        </p:nvSpPr>
        <p:spPr/>
        <p:txBody>
          <a:bodyPr/>
          <a:lstStyle/>
          <a:p>
            <a:pPr>
              <a:defRPr/>
            </a:pPr>
            <a:r>
              <a:rPr lang="zh-CN" altLang="en-US" smtClean="0"/>
              <a:t>数字图像处理</a:t>
            </a:r>
            <a:r>
              <a:rPr lang="en-US" altLang="zh-CN" smtClean="0"/>
              <a:t>-</a:t>
            </a:r>
            <a:r>
              <a:rPr lang="zh-CN" altLang="en-US" smtClean="0"/>
              <a:t>第</a:t>
            </a:r>
            <a:r>
              <a:rPr lang="en-US" altLang="zh-CN" smtClean="0"/>
              <a:t>2</a:t>
            </a:r>
            <a:r>
              <a:rPr lang="zh-CN" altLang="en-US" smtClean="0"/>
              <a:t>讲</a:t>
            </a:r>
            <a:endParaRPr lang="zh-CN" altLang="en-US"/>
          </a:p>
        </p:txBody>
      </p:sp>
      <p:sp>
        <p:nvSpPr>
          <p:cNvPr id="6" name="幻灯片编号占位符 5"/>
          <p:cNvSpPr>
            <a:spLocks noGrp="1"/>
          </p:cNvSpPr>
          <p:nvPr>
            <p:ph type="sldNum" sz="quarter" idx="12"/>
          </p:nvPr>
        </p:nvSpPr>
        <p:spPr/>
        <p:txBody>
          <a:bodyPr/>
          <a:lstStyle/>
          <a:p>
            <a:pPr>
              <a:defRPr/>
            </a:pPr>
            <a:fld id="{A3CB10BE-3BDA-4653-8168-CCA7A6ACD1D5}" type="slidenum">
              <a:rPr lang="zh-CN" altLang="en-US" smtClean="0"/>
              <a:pPr>
                <a:defRPr/>
              </a:pPr>
              <a:t>29</a:t>
            </a:fld>
            <a:endParaRPr lang="zh-CN" altLang="en-US"/>
          </a:p>
        </p:txBody>
      </p:sp>
      <p:pic>
        <p:nvPicPr>
          <p:cNvPr id="7" name="图片 6"/>
          <p:cNvPicPr>
            <a:picLocks noChangeAspect="1"/>
          </p:cNvPicPr>
          <p:nvPr/>
        </p:nvPicPr>
        <p:blipFill>
          <a:blip r:embed="rId3" cstate="print"/>
          <a:stretch>
            <a:fillRect/>
          </a:stretch>
        </p:blipFill>
        <p:spPr>
          <a:xfrm>
            <a:off x="395536" y="2780928"/>
            <a:ext cx="2420888" cy="2420888"/>
          </a:xfrm>
          <a:prstGeom prst="rect">
            <a:avLst/>
          </a:prstGeom>
        </p:spPr>
      </p:pic>
      <p:pic>
        <p:nvPicPr>
          <p:cNvPr id="8" name="图片 7"/>
          <p:cNvPicPr>
            <a:picLocks noChangeAspect="1"/>
          </p:cNvPicPr>
          <p:nvPr/>
        </p:nvPicPr>
        <p:blipFill>
          <a:blip r:embed="rId4" cstate="print"/>
          <a:stretch>
            <a:fillRect/>
          </a:stretch>
        </p:blipFill>
        <p:spPr>
          <a:xfrm>
            <a:off x="2987824" y="2492896"/>
            <a:ext cx="2306078" cy="3107832"/>
          </a:xfrm>
          <a:prstGeom prst="rect">
            <a:avLst/>
          </a:prstGeom>
        </p:spPr>
      </p:pic>
      <p:pic>
        <p:nvPicPr>
          <p:cNvPr id="9"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436096" y="1628800"/>
            <a:ext cx="3559175" cy="2495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4"/>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436096" y="4221088"/>
            <a:ext cx="3584575"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15657021"/>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778098"/>
          </a:xfrm>
        </p:spPr>
        <p:txBody>
          <a:bodyPr/>
          <a:lstStyle/>
          <a:p>
            <a:pPr algn="l"/>
            <a:r>
              <a:rPr lang="zh-CN" altLang="en-US" spc="10" dirty="0" smtClean="0">
                <a:solidFill>
                  <a:srgbClr val="0000FF"/>
                </a:solidFill>
                <a:effectLst>
                  <a:glow rad="76200">
                    <a:srgbClr val="FF00FF">
                      <a:alpha val="97000"/>
                    </a:srgbClr>
                  </a:glow>
                  <a:outerShdw blurRad="50800" dist="38100" dir="2700000" algn="tl" rotWithShape="0">
                    <a:srgbClr val="000000">
                      <a:alpha val="43000"/>
                    </a:srgbClr>
                  </a:outerShdw>
                </a:effectLst>
                <a:latin typeface="Calibri" pitchFamily="34" charset="0"/>
                <a:ea typeface="华文琥珀"/>
                <a:cs typeface="+mn-cs"/>
              </a:rPr>
              <a:t>本讲学习目标</a:t>
            </a:r>
            <a:endParaRPr lang="zh-CN" altLang="en-US" sz="5400" spc="10" dirty="0">
              <a:solidFill>
                <a:srgbClr val="0000FF"/>
              </a:solidFill>
              <a:effectLst>
                <a:glow rad="76200">
                  <a:srgbClr val="FF00FF">
                    <a:alpha val="97000"/>
                  </a:srgbClr>
                </a:glow>
                <a:outerShdw blurRad="50800" dist="38100" dir="2700000" algn="tl" rotWithShape="0">
                  <a:srgbClr val="000000">
                    <a:alpha val="43000"/>
                  </a:srgbClr>
                </a:outerShdw>
              </a:effectLst>
              <a:latin typeface="Calibri" pitchFamily="34" charset="0"/>
              <a:ea typeface="华文琥珀"/>
              <a:cs typeface="+mn-cs"/>
            </a:endParaRPr>
          </a:p>
        </p:txBody>
      </p:sp>
      <p:sp>
        <p:nvSpPr>
          <p:cNvPr id="3" name="内容占位符 2"/>
          <p:cNvSpPr>
            <a:spLocks noGrp="1"/>
          </p:cNvSpPr>
          <p:nvPr>
            <p:ph idx="1"/>
          </p:nvPr>
        </p:nvSpPr>
        <p:spPr>
          <a:xfrm>
            <a:off x="457200" y="1196752"/>
            <a:ext cx="8229600" cy="5256584"/>
          </a:xfrm>
        </p:spPr>
        <p:txBody>
          <a:bodyPr/>
          <a:lstStyle/>
          <a:p>
            <a:r>
              <a:rPr kumimoji="1" lang="zh-CN" altLang="en-US" sz="2000" dirty="0" smtClean="0"/>
              <a:t>基本概念</a:t>
            </a:r>
            <a:endParaRPr kumimoji="1" lang="en-US" altLang="zh-CN" sz="2000" dirty="0" smtClean="0"/>
          </a:p>
          <a:p>
            <a:pPr lvl="1"/>
            <a:r>
              <a:rPr kumimoji="1" lang="zh-CN" altLang="en-US" sz="1800" dirty="0" smtClean="0"/>
              <a:t>基本几何成像模型</a:t>
            </a:r>
            <a:endParaRPr kumimoji="1" lang="en-US" altLang="zh-CN" sz="1800" dirty="0" smtClean="0"/>
          </a:p>
          <a:p>
            <a:pPr lvl="1"/>
            <a:r>
              <a:rPr kumimoji="1" lang="zh-CN" altLang="en-US" sz="1800" dirty="0" smtClean="0"/>
              <a:t>基本亮度成像模型</a:t>
            </a:r>
            <a:endParaRPr kumimoji="1" lang="en-US" altLang="zh-CN" sz="1800" dirty="0" smtClean="0"/>
          </a:p>
          <a:p>
            <a:pPr lvl="1"/>
            <a:r>
              <a:rPr kumimoji="1" lang="zh-CN" altLang="en-US" sz="1800" dirty="0" smtClean="0"/>
              <a:t>采样和量化</a:t>
            </a:r>
            <a:endParaRPr kumimoji="1" lang="en-US" altLang="zh-CN" sz="1800" dirty="0" smtClean="0"/>
          </a:p>
          <a:p>
            <a:pPr lvl="1"/>
            <a:r>
              <a:rPr kumimoji="1" lang="zh-CN" altLang="en-US" sz="1800" dirty="0" smtClean="0"/>
              <a:t>像素之间关系</a:t>
            </a:r>
            <a:endParaRPr kumimoji="1" lang="en-US" altLang="zh-CN" sz="1800" dirty="0" smtClean="0"/>
          </a:p>
          <a:p>
            <a:pPr lvl="1"/>
            <a:r>
              <a:rPr kumimoji="1" lang="zh-CN" altLang="en-US" sz="1800" dirty="0" smtClean="0"/>
              <a:t>图像坐标变换及应用</a:t>
            </a:r>
            <a:endParaRPr kumimoji="1" lang="en-US" altLang="zh-CN" sz="1800" dirty="0" smtClean="0"/>
          </a:p>
          <a:p>
            <a:r>
              <a:rPr kumimoji="1" lang="zh-CN" altLang="en-US" sz="2000" dirty="0" smtClean="0"/>
              <a:t>基本算法</a:t>
            </a:r>
            <a:endParaRPr kumimoji="1" lang="en-US" altLang="zh-CN" sz="2000" dirty="0" smtClean="0"/>
          </a:p>
          <a:p>
            <a:pPr lvl="1"/>
            <a:r>
              <a:rPr kumimoji="1" lang="zh-CN" altLang="en-US" sz="1800" dirty="0" smtClean="0"/>
              <a:t>分辨率计算</a:t>
            </a:r>
            <a:endParaRPr kumimoji="1" lang="en-US" altLang="zh-CN" sz="1800" dirty="0" smtClean="0"/>
          </a:p>
          <a:p>
            <a:pPr lvl="1"/>
            <a:r>
              <a:rPr kumimoji="1" lang="zh-CN" altLang="en-US" sz="1800" dirty="0" smtClean="0"/>
              <a:t>图像目标之间距离计算</a:t>
            </a:r>
            <a:endParaRPr kumimoji="1" lang="en-US" altLang="zh-CN" sz="1800" dirty="0" smtClean="0"/>
          </a:p>
          <a:p>
            <a:pPr lvl="1"/>
            <a:r>
              <a:rPr kumimoji="1" lang="zh-CN" altLang="en-US" sz="1800" dirty="0" smtClean="0"/>
              <a:t>图像几何变换</a:t>
            </a:r>
            <a:endParaRPr kumimoji="1" lang="en-US" altLang="zh-CN" sz="1800" dirty="0" smtClean="0"/>
          </a:p>
          <a:p>
            <a:r>
              <a:rPr kumimoji="1" lang="zh-CN" altLang="en-US" sz="2000" dirty="0"/>
              <a:t>基本应用</a:t>
            </a:r>
            <a:endParaRPr kumimoji="1" lang="en-US" altLang="zh-CN" sz="2000" dirty="0"/>
          </a:p>
          <a:p>
            <a:pPr lvl="1"/>
            <a:r>
              <a:rPr kumimoji="1" lang="zh-CN" altLang="en-US" sz="1800" dirty="0" smtClean="0"/>
              <a:t>几何变换</a:t>
            </a:r>
            <a:endParaRPr kumimoji="1" lang="en-US" altLang="zh-CN" sz="1800" dirty="0" smtClean="0"/>
          </a:p>
          <a:p>
            <a:r>
              <a:rPr kumimoji="1" lang="zh-CN" altLang="en-US" sz="2000" dirty="0" smtClean="0"/>
              <a:t>编程实验</a:t>
            </a:r>
            <a:endParaRPr kumimoji="1" lang="en-US" altLang="zh-CN" sz="2000" dirty="0" smtClean="0"/>
          </a:p>
          <a:p>
            <a:pPr lvl="1"/>
            <a:r>
              <a:rPr kumimoji="1" lang="zh-CN" altLang="en-US" sz="1800" dirty="0"/>
              <a:t>空间及灰度分辨率验证</a:t>
            </a:r>
            <a:endParaRPr kumimoji="1" lang="en-US" altLang="zh-CN" sz="1800" dirty="0"/>
          </a:p>
          <a:p>
            <a:pPr lvl="1"/>
            <a:r>
              <a:rPr kumimoji="1" lang="zh-CN" altLang="en-US" sz="1800" dirty="0"/>
              <a:t>几何校正</a:t>
            </a:r>
            <a:endParaRPr kumimoji="1" lang="en-US" altLang="zh-CN" sz="1800" dirty="0"/>
          </a:p>
        </p:txBody>
      </p:sp>
      <p:sp>
        <p:nvSpPr>
          <p:cNvPr id="4" name="日期占位符 3"/>
          <p:cNvSpPr>
            <a:spLocks noGrp="1"/>
          </p:cNvSpPr>
          <p:nvPr>
            <p:ph type="dt" sz="half" idx="10"/>
          </p:nvPr>
        </p:nvSpPr>
        <p:spPr/>
        <p:txBody>
          <a:bodyPr/>
          <a:lstStyle/>
          <a:p>
            <a:pPr>
              <a:defRPr/>
            </a:pPr>
            <a:fld id="{5290C247-88E9-6D40-8CC5-0BE8D53E1EF5}" type="datetime1">
              <a:rPr lang="zh-CN" altLang="en-US" smtClean="0"/>
              <a:pPr>
                <a:defRPr/>
              </a:pPr>
              <a:t>16/8/31</a:t>
            </a:fld>
            <a:endParaRPr lang="zh-CN" altLang="en-US" dirty="0"/>
          </a:p>
        </p:txBody>
      </p:sp>
      <p:sp>
        <p:nvSpPr>
          <p:cNvPr id="5" name="页脚占位符 4"/>
          <p:cNvSpPr>
            <a:spLocks noGrp="1"/>
          </p:cNvSpPr>
          <p:nvPr>
            <p:ph type="ftr" sz="quarter" idx="11"/>
          </p:nvPr>
        </p:nvSpPr>
        <p:spPr/>
        <p:txBody>
          <a:bodyPr/>
          <a:lstStyle/>
          <a:p>
            <a:pPr>
              <a:defRPr/>
            </a:pPr>
            <a:r>
              <a:rPr lang="zh-CN" altLang="en-US" smtClean="0"/>
              <a:t>数字图像处理</a:t>
            </a:r>
            <a:r>
              <a:rPr lang="en-US" altLang="zh-CN" smtClean="0"/>
              <a:t>-</a:t>
            </a:r>
            <a:r>
              <a:rPr lang="zh-CN" altLang="en-US" smtClean="0"/>
              <a:t>第</a:t>
            </a:r>
            <a:r>
              <a:rPr lang="en-US" altLang="zh-CN" smtClean="0"/>
              <a:t>2</a:t>
            </a:r>
            <a:r>
              <a:rPr lang="zh-CN" altLang="en-US" smtClean="0"/>
              <a:t>讲</a:t>
            </a:r>
            <a:endParaRPr lang="zh-CN" altLang="en-US"/>
          </a:p>
        </p:txBody>
      </p:sp>
      <p:sp>
        <p:nvSpPr>
          <p:cNvPr id="6" name="幻灯片编号占位符 5"/>
          <p:cNvSpPr>
            <a:spLocks noGrp="1"/>
          </p:cNvSpPr>
          <p:nvPr>
            <p:ph type="sldNum" sz="quarter" idx="12"/>
          </p:nvPr>
        </p:nvSpPr>
        <p:spPr/>
        <p:txBody>
          <a:bodyPr/>
          <a:lstStyle/>
          <a:p>
            <a:pPr>
              <a:defRPr/>
            </a:pPr>
            <a:fld id="{A3CB10BE-3BDA-4653-8168-CCA7A6ACD1D5}" type="slidenum">
              <a:rPr lang="zh-CN" altLang="en-US" smtClean="0"/>
              <a:pPr>
                <a:defRPr/>
              </a:pPr>
              <a:t>3</a:t>
            </a:fld>
            <a:endParaRPr lang="zh-CN" altLang="en-US"/>
          </a:p>
        </p:txBody>
      </p:sp>
    </p:spTree>
    <p:extLst>
      <p:ext uri="{BB962C8B-B14F-4D97-AF65-F5344CB8AC3E}">
        <p14:creationId xmlns:p14="http://schemas.microsoft.com/office/powerpoint/2010/main" val="2485208837"/>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0">
          <a:blip r:embed="rId3" cstate="print"/>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850106"/>
          </a:xfrm>
        </p:spPr>
        <p:txBody>
          <a:bodyPr>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l"/>
            <a:r>
              <a:rPr lang="en-US" altLang="zh-CN" b="1" spc="50" dirty="0" smtClean="0">
                <a:ln w="11430"/>
                <a:solidFill>
                  <a:srgbClr val="660066"/>
                </a:solidFill>
                <a:effectLst>
                  <a:outerShdw blurRad="76200" dist="50800" dir="5400000" algn="tl" rotWithShape="0">
                    <a:srgbClr val="000000">
                      <a:alpha val="65000"/>
                    </a:srgbClr>
                  </a:outerShdw>
                </a:effectLst>
                <a:latin typeface="Calibri" pitchFamily="34" charset="0"/>
                <a:ea typeface="华文琥珀"/>
                <a:cs typeface="+mn-cs"/>
              </a:rPr>
              <a:t>§2.5</a:t>
            </a:r>
            <a:r>
              <a:rPr lang="zh-CN" altLang="en-US" b="1" spc="50" dirty="0" smtClean="0">
                <a:ln w="11430"/>
                <a:solidFill>
                  <a:srgbClr val="660066"/>
                </a:solidFill>
                <a:effectLst>
                  <a:outerShdw blurRad="76200" dist="50800" dir="5400000" algn="tl" rotWithShape="0">
                    <a:srgbClr val="000000">
                      <a:alpha val="65000"/>
                    </a:srgbClr>
                  </a:outerShdw>
                </a:effectLst>
                <a:latin typeface="Calibri" pitchFamily="34" charset="0"/>
                <a:ea typeface="华文琥珀"/>
                <a:cs typeface="+mn-cs"/>
              </a:rPr>
              <a:t>图像坐标变换及应用</a:t>
            </a:r>
            <a:endParaRPr lang="zh-CN" altLang="en-US" b="1" spc="50" dirty="0">
              <a:ln w="11430"/>
              <a:solidFill>
                <a:srgbClr val="660066"/>
              </a:solidFill>
              <a:effectLst>
                <a:outerShdw blurRad="76200" dist="50800" dir="5400000" algn="tl" rotWithShape="0">
                  <a:srgbClr val="000000">
                    <a:alpha val="65000"/>
                  </a:srgbClr>
                </a:outerShdw>
              </a:effectLst>
              <a:latin typeface="Calibri" pitchFamily="34" charset="0"/>
              <a:ea typeface="华文琥珀"/>
              <a:cs typeface="+mn-cs"/>
            </a:endParaRPr>
          </a:p>
        </p:txBody>
      </p:sp>
      <p:sp>
        <p:nvSpPr>
          <p:cNvPr id="3" name="内容占位符 2"/>
          <p:cNvSpPr>
            <a:spLocks noGrp="1"/>
          </p:cNvSpPr>
          <p:nvPr>
            <p:ph idx="1"/>
          </p:nvPr>
        </p:nvSpPr>
        <p:spPr>
          <a:xfrm>
            <a:off x="457200" y="1196752"/>
            <a:ext cx="8229600" cy="5400600"/>
          </a:xfrm>
        </p:spPr>
        <p:txBody>
          <a:bodyPr/>
          <a:lstStyle/>
          <a:p>
            <a:r>
              <a:rPr kumimoji="1" lang="zh-CN" altLang="en-US" dirty="0" smtClean="0"/>
              <a:t>坐标变换的数学模型</a:t>
            </a:r>
            <a:endParaRPr kumimoji="1" lang="en-US" altLang="zh-CN" dirty="0" smtClean="0"/>
          </a:p>
          <a:p>
            <a:pPr lvl="1"/>
            <a:r>
              <a:rPr kumimoji="1" lang="zh-CN" altLang="en-US" dirty="0" smtClean="0"/>
              <a:t>变换前坐标体系的矢量表达</a:t>
            </a:r>
            <a:endParaRPr kumimoji="1" lang="en-US" altLang="zh-CN" dirty="0" smtClean="0"/>
          </a:p>
          <a:p>
            <a:pPr lvl="1"/>
            <a:endParaRPr kumimoji="1" lang="en-US" altLang="zh-CN" dirty="0" smtClean="0"/>
          </a:p>
          <a:p>
            <a:pPr lvl="1"/>
            <a:r>
              <a:rPr kumimoji="1" lang="zh-CN" altLang="en-US" dirty="0" smtClean="0"/>
              <a:t>变换后坐标体系的矢量表达</a:t>
            </a:r>
            <a:endParaRPr kumimoji="1" lang="en-US" altLang="zh-CN" dirty="0" smtClean="0"/>
          </a:p>
          <a:p>
            <a:pPr lvl="1"/>
            <a:endParaRPr kumimoji="1" lang="en-US" altLang="zh-CN" dirty="0"/>
          </a:p>
          <a:p>
            <a:pPr lvl="1"/>
            <a:r>
              <a:rPr kumimoji="1" lang="zh-CN" altLang="en-US" dirty="0" smtClean="0"/>
              <a:t>变换矩阵表示为</a:t>
            </a:r>
            <a:endParaRPr kumimoji="1" lang="en-US" altLang="zh-CN" dirty="0" smtClean="0"/>
          </a:p>
          <a:p>
            <a:pPr lvl="1"/>
            <a:endParaRPr kumimoji="1" lang="en-US" altLang="zh-CN" dirty="0"/>
          </a:p>
          <a:p>
            <a:pPr lvl="1"/>
            <a:endParaRPr kumimoji="1" lang="en-US" altLang="zh-CN" dirty="0" smtClean="0"/>
          </a:p>
          <a:p>
            <a:pPr lvl="1"/>
            <a:r>
              <a:rPr kumimoji="1" lang="zh-CN" altLang="en-US" dirty="0" smtClean="0"/>
              <a:t>坐标变换的矩阵方程</a:t>
            </a:r>
            <a:endParaRPr kumimoji="1" lang="zh-CN" altLang="en-US" dirty="0"/>
          </a:p>
        </p:txBody>
      </p:sp>
      <p:sp>
        <p:nvSpPr>
          <p:cNvPr id="4" name="日期占位符 3"/>
          <p:cNvSpPr>
            <a:spLocks noGrp="1"/>
          </p:cNvSpPr>
          <p:nvPr>
            <p:ph type="dt" sz="half" idx="10"/>
          </p:nvPr>
        </p:nvSpPr>
        <p:spPr/>
        <p:txBody>
          <a:bodyPr/>
          <a:lstStyle/>
          <a:p>
            <a:pPr>
              <a:defRPr/>
            </a:pPr>
            <a:fld id="{A82976AA-4D56-1E4A-881F-E0D912A0E1AC}" type="datetime1">
              <a:rPr lang="zh-CN" altLang="en-US" smtClean="0"/>
              <a:pPr>
                <a:defRPr/>
              </a:pPr>
              <a:t>16/8/31</a:t>
            </a:fld>
            <a:endParaRPr lang="zh-CN" altLang="en-US"/>
          </a:p>
        </p:txBody>
      </p:sp>
      <p:sp>
        <p:nvSpPr>
          <p:cNvPr id="5" name="页脚占位符 4"/>
          <p:cNvSpPr>
            <a:spLocks noGrp="1"/>
          </p:cNvSpPr>
          <p:nvPr>
            <p:ph type="ftr" sz="quarter" idx="11"/>
          </p:nvPr>
        </p:nvSpPr>
        <p:spPr/>
        <p:txBody>
          <a:bodyPr/>
          <a:lstStyle/>
          <a:p>
            <a:pPr>
              <a:defRPr/>
            </a:pPr>
            <a:r>
              <a:rPr lang="zh-CN" altLang="en-US" smtClean="0"/>
              <a:t>数字图像处理</a:t>
            </a:r>
            <a:r>
              <a:rPr lang="en-US" altLang="zh-CN" smtClean="0"/>
              <a:t>-</a:t>
            </a:r>
            <a:r>
              <a:rPr lang="zh-CN" altLang="en-US" smtClean="0"/>
              <a:t>第</a:t>
            </a:r>
            <a:r>
              <a:rPr lang="en-US" altLang="zh-CN" smtClean="0"/>
              <a:t>2</a:t>
            </a:r>
            <a:r>
              <a:rPr lang="zh-CN" altLang="en-US" smtClean="0"/>
              <a:t>讲</a:t>
            </a:r>
            <a:endParaRPr lang="zh-CN" altLang="en-US"/>
          </a:p>
        </p:txBody>
      </p:sp>
      <p:sp>
        <p:nvSpPr>
          <p:cNvPr id="6" name="幻灯片编号占位符 5"/>
          <p:cNvSpPr>
            <a:spLocks noGrp="1"/>
          </p:cNvSpPr>
          <p:nvPr>
            <p:ph type="sldNum" sz="quarter" idx="12"/>
          </p:nvPr>
        </p:nvSpPr>
        <p:spPr/>
        <p:txBody>
          <a:bodyPr/>
          <a:lstStyle/>
          <a:p>
            <a:pPr>
              <a:defRPr/>
            </a:pPr>
            <a:fld id="{A3CB10BE-3BDA-4653-8168-CCA7A6ACD1D5}" type="slidenum">
              <a:rPr lang="zh-CN" altLang="en-US" smtClean="0"/>
              <a:pPr>
                <a:defRPr/>
              </a:pPr>
              <a:t>30</a:t>
            </a:fld>
            <a:endParaRPr lang="zh-CN" altLang="en-US"/>
          </a:p>
        </p:txBody>
      </p:sp>
      <p:graphicFrame>
        <p:nvGraphicFramePr>
          <p:cNvPr id="7" name="对象 6"/>
          <p:cNvGraphicFramePr>
            <a:graphicFrameLocks noChangeAspect="1"/>
          </p:cNvGraphicFramePr>
          <p:nvPr>
            <p:extLst>
              <p:ext uri="{D42A27DB-BD31-4B8C-83A1-F6EECF244321}">
                <p14:modId xmlns:p14="http://schemas.microsoft.com/office/powerpoint/2010/main" val="2449180359"/>
              </p:ext>
            </p:extLst>
          </p:nvPr>
        </p:nvGraphicFramePr>
        <p:xfrm>
          <a:off x="5795963" y="1438275"/>
          <a:ext cx="863600" cy="1033463"/>
        </p:xfrm>
        <a:graphic>
          <a:graphicData uri="http://schemas.openxmlformats.org/presentationml/2006/ole">
            <mc:AlternateContent xmlns:mc="http://schemas.openxmlformats.org/markup-compatibility/2006">
              <mc:Choice xmlns:v="urn:schemas-microsoft-com:vml" Requires="v">
                <p:oleObj spid="_x0000_s8417" name="Equation" r:id="rId4" imgW="576000" imgH="685440" progId="">
                  <p:embed/>
                </p:oleObj>
              </mc:Choice>
              <mc:Fallback>
                <p:oleObj name="Equation" r:id="rId4" imgW="576000" imgH="685440" progId="">
                  <p:embed/>
                  <p:pic>
                    <p:nvPicPr>
                      <p:cNvPr id="0" name="Picture 15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95963" y="1438275"/>
                        <a:ext cx="863600" cy="10334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val="2166110899"/>
              </p:ext>
            </p:extLst>
          </p:nvPr>
        </p:nvGraphicFramePr>
        <p:xfrm>
          <a:off x="5795963" y="2708275"/>
          <a:ext cx="792162" cy="1117600"/>
        </p:xfrm>
        <a:graphic>
          <a:graphicData uri="http://schemas.openxmlformats.org/presentationml/2006/ole">
            <mc:AlternateContent xmlns:mc="http://schemas.openxmlformats.org/markup-compatibility/2006">
              <mc:Choice xmlns:v="urn:schemas-microsoft-com:vml" Requires="v">
                <p:oleObj spid="_x0000_s8418" name="Equation" r:id="rId6" imgW="484560" imgH="685440" progId="">
                  <p:embed/>
                </p:oleObj>
              </mc:Choice>
              <mc:Fallback>
                <p:oleObj name="Equation" r:id="rId6" imgW="484560" imgH="685440" progId="">
                  <p:embed/>
                  <p:pic>
                    <p:nvPicPr>
                      <p:cNvPr id="0" name="Picture 15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795963" y="2708275"/>
                        <a:ext cx="792162" cy="1117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 name="对象 8"/>
          <p:cNvGraphicFramePr>
            <a:graphicFrameLocks noChangeAspect="1"/>
          </p:cNvGraphicFramePr>
          <p:nvPr>
            <p:extLst>
              <p:ext uri="{D42A27DB-BD31-4B8C-83A1-F6EECF244321}">
                <p14:modId xmlns:p14="http://schemas.microsoft.com/office/powerpoint/2010/main" val="2920132509"/>
              </p:ext>
            </p:extLst>
          </p:nvPr>
        </p:nvGraphicFramePr>
        <p:xfrm>
          <a:off x="3924300" y="3573463"/>
          <a:ext cx="1873250" cy="1079500"/>
        </p:xfrm>
        <a:graphic>
          <a:graphicData uri="http://schemas.openxmlformats.org/presentationml/2006/ole">
            <mc:AlternateContent xmlns:mc="http://schemas.openxmlformats.org/markup-compatibility/2006">
              <mc:Choice xmlns:v="urn:schemas-microsoft-com:vml" Requires="v">
                <p:oleObj spid="_x0000_s8419" name="Equation" r:id="rId8" imgW="1398600" imgH="804240" progId="">
                  <p:embed/>
                </p:oleObj>
              </mc:Choice>
              <mc:Fallback>
                <p:oleObj name="Equation" r:id="rId8" imgW="1398600" imgH="804240" progId="">
                  <p:embed/>
                  <p:pic>
                    <p:nvPicPr>
                      <p:cNvPr id="0" name="Picture 15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924300" y="3573463"/>
                        <a:ext cx="1873250" cy="10795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 name="对象 9"/>
          <p:cNvGraphicFramePr>
            <a:graphicFrameLocks noChangeAspect="1"/>
          </p:cNvGraphicFramePr>
          <p:nvPr>
            <p:extLst>
              <p:ext uri="{D42A27DB-BD31-4B8C-83A1-F6EECF244321}">
                <p14:modId xmlns:p14="http://schemas.microsoft.com/office/powerpoint/2010/main" val="3115633385"/>
              </p:ext>
            </p:extLst>
          </p:nvPr>
        </p:nvGraphicFramePr>
        <p:xfrm>
          <a:off x="4788024" y="5445224"/>
          <a:ext cx="1028686" cy="360040"/>
        </p:xfrm>
        <a:graphic>
          <a:graphicData uri="http://schemas.openxmlformats.org/presentationml/2006/ole">
            <mc:AlternateContent xmlns:mc="http://schemas.openxmlformats.org/markup-compatibility/2006">
              <mc:Choice xmlns:v="urn:schemas-microsoft-com:vml" Requires="v">
                <p:oleObj spid="_x0000_s8420" name="Equation" r:id="rId10" imgW="493560" imgH="164520" progId="">
                  <p:embed/>
                </p:oleObj>
              </mc:Choice>
              <mc:Fallback>
                <p:oleObj name="Equation" r:id="rId10" imgW="493560" imgH="164520" progId="">
                  <p:embed/>
                  <p:pic>
                    <p:nvPicPr>
                      <p:cNvPr id="0" name="Picture 15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788024" y="5445224"/>
                        <a:ext cx="1028686" cy="36004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 name="对象 10"/>
          <p:cNvGraphicFramePr>
            <a:graphicFrameLocks noChangeAspect="1"/>
          </p:cNvGraphicFramePr>
          <p:nvPr>
            <p:extLst>
              <p:ext uri="{D42A27DB-BD31-4B8C-83A1-F6EECF244321}">
                <p14:modId xmlns:p14="http://schemas.microsoft.com/office/powerpoint/2010/main" val="2856687539"/>
              </p:ext>
            </p:extLst>
          </p:nvPr>
        </p:nvGraphicFramePr>
        <p:xfrm>
          <a:off x="6012160" y="5013176"/>
          <a:ext cx="2716051" cy="1224136"/>
        </p:xfrm>
        <a:graphic>
          <a:graphicData uri="http://schemas.openxmlformats.org/presentationml/2006/ole">
            <mc:AlternateContent xmlns:mc="http://schemas.openxmlformats.org/markup-compatibility/2006">
              <mc:Choice xmlns:v="urn:schemas-microsoft-com:vml" Requires="v">
                <p:oleObj spid="_x0000_s8421" name="Equation" r:id="rId12" imgW="1791720" imgH="804240" progId="">
                  <p:embed/>
                </p:oleObj>
              </mc:Choice>
              <mc:Fallback>
                <p:oleObj name="Equation" r:id="rId12" imgW="1791720" imgH="804240" progId="">
                  <p:embed/>
                  <p:pic>
                    <p:nvPicPr>
                      <p:cNvPr id="0" name="Picture 156"/>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012160" y="5013176"/>
                        <a:ext cx="2716051" cy="122413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634267966"/>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0">
          <a:blip r:embed="rId3" cstate="print"/>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850106"/>
          </a:xfrm>
        </p:spPr>
        <p:txBody>
          <a:bodyPr>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l"/>
            <a:r>
              <a:rPr lang="en-US" altLang="zh-CN" b="1" spc="50" dirty="0" smtClean="0">
                <a:ln w="11430"/>
                <a:solidFill>
                  <a:srgbClr val="660066"/>
                </a:solidFill>
                <a:effectLst>
                  <a:outerShdw blurRad="76200" dist="50800" dir="5400000" algn="tl" rotWithShape="0">
                    <a:srgbClr val="000000">
                      <a:alpha val="65000"/>
                    </a:srgbClr>
                  </a:outerShdw>
                </a:effectLst>
                <a:latin typeface="Calibri" pitchFamily="34" charset="0"/>
                <a:ea typeface="华文琥珀"/>
                <a:cs typeface="+mn-cs"/>
              </a:rPr>
              <a:t>§2.5</a:t>
            </a:r>
            <a:r>
              <a:rPr lang="zh-CN" altLang="en-US" b="1" spc="50" dirty="0" smtClean="0">
                <a:ln w="11430"/>
                <a:solidFill>
                  <a:srgbClr val="660066"/>
                </a:solidFill>
                <a:effectLst>
                  <a:outerShdw blurRad="76200" dist="50800" dir="5400000" algn="tl" rotWithShape="0">
                    <a:srgbClr val="000000">
                      <a:alpha val="65000"/>
                    </a:srgbClr>
                  </a:outerShdw>
                </a:effectLst>
                <a:latin typeface="Calibri" pitchFamily="34" charset="0"/>
                <a:ea typeface="华文琥珀"/>
                <a:cs typeface="+mn-cs"/>
              </a:rPr>
              <a:t>图像坐标变换及应用</a:t>
            </a:r>
            <a:endParaRPr lang="zh-CN" altLang="en-US" b="1" spc="50" dirty="0">
              <a:ln w="11430"/>
              <a:solidFill>
                <a:srgbClr val="660066"/>
              </a:solidFill>
              <a:effectLst>
                <a:outerShdw blurRad="76200" dist="50800" dir="5400000" algn="tl" rotWithShape="0">
                  <a:srgbClr val="000000">
                    <a:alpha val="65000"/>
                  </a:srgbClr>
                </a:outerShdw>
              </a:effectLst>
              <a:latin typeface="Calibri" pitchFamily="34" charset="0"/>
              <a:ea typeface="华文琥珀"/>
              <a:cs typeface="+mn-cs"/>
            </a:endParaRPr>
          </a:p>
        </p:txBody>
      </p:sp>
      <p:sp>
        <p:nvSpPr>
          <p:cNvPr id="3" name="内容占位符 2"/>
          <p:cNvSpPr>
            <a:spLocks noGrp="1"/>
          </p:cNvSpPr>
          <p:nvPr>
            <p:ph idx="1"/>
          </p:nvPr>
        </p:nvSpPr>
        <p:spPr>
          <a:xfrm>
            <a:off x="457200" y="1196752"/>
            <a:ext cx="8229600" cy="5400600"/>
          </a:xfrm>
        </p:spPr>
        <p:txBody>
          <a:bodyPr/>
          <a:lstStyle/>
          <a:p>
            <a:r>
              <a:rPr kumimoji="1" lang="zh-CN" altLang="en-US" sz="2800" dirty="0" smtClean="0"/>
              <a:t>基本变换举例</a:t>
            </a:r>
            <a:endParaRPr kumimoji="1" lang="en-US" altLang="zh-CN" sz="2800" dirty="0" smtClean="0"/>
          </a:p>
          <a:p>
            <a:pPr lvl="1"/>
            <a:r>
              <a:rPr kumimoji="1" lang="zh-CN" altLang="en-US" sz="2400" dirty="0" smtClean="0"/>
              <a:t>平移</a:t>
            </a:r>
            <a:endParaRPr kumimoji="1" lang="en-US" altLang="zh-CN" sz="2400" dirty="0" smtClean="0"/>
          </a:p>
          <a:p>
            <a:pPr lvl="2"/>
            <a:r>
              <a:rPr kumimoji="1" lang="zh-CN" altLang="en-US" sz="2000" dirty="0" smtClean="0"/>
              <a:t>方程表达           变换矩阵</a:t>
            </a:r>
            <a:endParaRPr kumimoji="1" lang="en-US" altLang="zh-CN" sz="2000" dirty="0" smtClean="0"/>
          </a:p>
          <a:p>
            <a:pPr lvl="2"/>
            <a:endParaRPr kumimoji="1" lang="en-US" altLang="zh-CN" sz="2000" dirty="0"/>
          </a:p>
          <a:p>
            <a:pPr lvl="1"/>
            <a:r>
              <a:rPr kumimoji="1" lang="zh-CN" altLang="en-US" sz="2400" dirty="0" smtClean="0"/>
              <a:t>尺度变换</a:t>
            </a:r>
            <a:endParaRPr kumimoji="1" lang="en-US" altLang="zh-CN" sz="2400" dirty="0" smtClean="0"/>
          </a:p>
          <a:p>
            <a:pPr lvl="2"/>
            <a:r>
              <a:rPr kumimoji="1" lang="zh-CN" altLang="en-US" sz="2000" dirty="0"/>
              <a:t>方程表</a:t>
            </a:r>
            <a:r>
              <a:rPr kumimoji="1" lang="zh-CN" altLang="en-US" sz="2000" dirty="0" smtClean="0"/>
              <a:t>达           变换矩阵</a:t>
            </a:r>
            <a:endParaRPr kumimoji="1" lang="en-US" altLang="zh-CN" sz="2000" dirty="0" smtClean="0"/>
          </a:p>
          <a:p>
            <a:pPr lvl="2"/>
            <a:endParaRPr kumimoji="1" lang="en-US" altLang="zh-CN" sz="2000" dirty="0"/>
          </a:p>
          <a:p>
            <a:pPr lvl="1"/>
            <a:r>
              <a:rPr kumimoji="1" lang="zh-CN" altLang="en-US" sz="2400" dirty="0" smtClean="0"/>
              <a:t>旋转变换</a:t>
            </a:r>
            <a:endParaRPr kumimoji="1" lang="en-US" altLang="zh-CN" sz="2400" dirty="0" smtClean="0"/>
          </a:p>
          <a:p>
            <a:pPr lvl="2"/>
            <a:r>
              <a:rPr kumimoji="1" lang="zh-CN" altLang="en-US" sz="2000" dirty="0" smtClean="0"/>
              <a:t>方程表达以及变换矩阵如下</a:t>
            </a:r>
            <a:endParaRPr kumimoji="1" lang="en-US" altLang="zh-CN" sz="2000" dirty="0"/>
          </a:p>
          <a:p>
            <a:pPr lvl="2"/>
            <a:endParaRPr kumimoji="1" lang="en-US" altLang="zh-CN" dirty="0"/>
          </a:p>
          <a:p>
            <a:pPr lvl="2"/>
            <a:endParaRPr kumimoji="1" lang="en-US" altLang="zh-CN" dirty="0" smtClean="0"/>
          </a:p>
          <a:p>
            <a:pPr lvl="1"/>
            <a:endParaRPr kumimoji="1" lang="en-US" altLang="zh-CN" dirty="0"/>
          </a:p>
          <a:p>
            <a:pPr lvl="1"/>
            <a:endParaRPr kumimoji="1" lang="en-US" altLang="zh-CN" dirty="0" smtClean="0"/>
          </a:p>
          <a:p>
            <a:pPr lvl="1"/>
            <a:endParaRPr kumimoji="1" lang="zh-CN" altLang="en-US" dirty="0"/>
          </a:p>
        </p:txBody>
      </p:sp>
      <p:sp>
        <p:nvSpPr>
          <p:cNvPr id="4" name="日期占位符 3"/>
          <p:cNvSpPr>
            <a:spLocks noGrp="1"/>
          </p:cNvSpPr>
          <p:nvPr>
            <p:ph type="dt" sz="half" idx="10"/>
          </p:nvPr>
        </p:nvSpPr>
        <p:spPr/>
        <p:txBody>
          <a:bodyPr/>
          <a:lstStyle/>
          <a:p>
            <a:pPr>
              <a:defRPr/>
            </a:pPr>
            <a:fld id="{1DE81469-069B-4447-9E0F-41828A99D896}" type="datetime1">
              <a:rPr lang="zh-CN" altLang="en-US" smtClean="0"/>
              <a:pPr>
                <a:defRPr/>
              </a:pPr>
              <a:t>16/8/31</a:t>
            </a:fld>
            <a:endParaRPr lang="zh-CN" altLang="en-US"/>
          </a:p>
        </p:txBody>
      </p:sp>
      <p:sp>
        <p:nvSpPr>
          <p:cNvPr id="5" name="页脚占位符 4"/>
          <p:cNvSpPr>
            <a:spLocks noGrp="1"/>
          </p:cNvSpPr>
          <p:nvPr>
            <p:ph type="ftr" sz="quarter" idx="11"/>
          </p:nvPr>
        </p:nvSpPr>
        <p:spPr/>
        <p:txBody>
          <a:bodyPr/>
          <a:lstStyle/>
          <a:p>
            <a:pPr>
              <a:defRPr/>
            </a:pPr>
            <a:r>
              <a:rPr lang="zh-CN" altLang="en-US" smtClean="0"/>
              <a:t>数字图像处理</a:t>
            </a:r>
            <a:r>
              <a:rPr lang="en-US" altLang="zh-CN" smtClean="0"/>
              <a:t>-</a:t>
            </a:r>
            <a:r>
              <a:rPr lang="zh-CN" altLang="en-US" smtClean="0"/>
              <a:t>第</a:t>
            </a:r>
            <a:r>
              <a:rPr lang="en-US" altLang="zh-CN" smtClean="0"/>
              <a:t>2</a:t>
            </a:r>
            <a:r>
              <a:rPr lang="zh-CN" altLang="en-US" smtClean="0"/>
              <a:t>讲</a:t>
            </a:r>
            <a:endParaRPr lang="zh-CN" altLang="en-US"/>
          </a:p>
        </p:txBody>
      </p:sp>
      <p:sp>
        <p:nvSpPr>
          <p:cNvPr id="6" name="幻灯片编号占位符 5"/>
          <p:cNvSpPr>
            <a:spLocks noGrp="1"/>
          </p:cNvSpPr>
          <p:nvPr>
            <p:ph type="sldNum" sz="quarter" idx="12"/>
          </p:nvPr>
        </p:nvSpPr>
        <p:spPr/>
        <p:txBody>
          <a:bodyPr/>
          <a:lstStyle/>
          <a:p>
            <a:pPr>
              <a:defRPr/>
            </a:pPr>
            <a:fld id="{A3CB10BE-3BDA-4653-8168-CCA7A6ACD1D5}" type="slidenum">
              <a:rPr lang="zh-CN" altLang="en-US" smtClean="0"/>
              <a:pPr>
                <a:defRPr/>
              </a:pPr>
              <a:t>31</a:t>
            </a:fld>
            <a:endParaRPr lang="zh-CN" altLang="en-US"/>
          </a:p>
        </p:txBody>
      </p:sp>
      <p:graphicFrame>
        <p:nvGraphicFramePr>
          <p:cNvPr id="7" name="对象 6"/>
          <p:cNvGraphicFramePr>
            <a:graphicFrameLocks noChangeAspect="1"/>
          </p:cNvGraphicFramePr>
          <p:nvPr>
            <p:extLst>
              <p:ext uri="{D42A27DB-BD31-4B8C-83A1-F6EECF244321}">
                <p14:modId xmlns:p14="http://schemas.microsoft.com/office/powerpoint/2010/main" val="2180969344"/>
              </p:ext>
            </p:extLst>
          </p:nvPr>
        </p:nvGraphicFramePr>
        <p:xfrm>
          <a:off x="2771800" y="1988840"/>
          <a:ext cx="1152128" cy="768085"/>
        </p:xfrm>
        <a:graphic>
          <a:graphicData uri="http://schemas.openxmlformats.org/presentationml/2006/ole">
            <mc:AlternateContent xmlns:mc="http://schemas.openxmlformats.org/markup-compatibility/2006">
              <mc:Choice xmlns:v="urn:schemas-microsoft-com:vml" Requires="v">
                <p:oleObj spid="_x0000_s9487" name="Equation" r:id="rId4" imgW="712800" imgH="466200" progId="">
                  <p:embed/>
                </p:oleObj>
              </mc:Choice>
              <mc:Fallback>
                <p:oleObj name="Equation" r:id="rId4" imgW="712800" imgH="466200" progId="">
                  <p:embed/>
                  <p:pic>
                    <p:nvPicPr>
                      <p:cNvPr id="0" name="Picture 18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71800" y="1988840"/>
                        <a:ext cx="1152128" cy="7680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 name="对象 8"/>
          <p:cNvGraphicFramePr>
            <a:graphicFrameLocks noChangeAspect="1"/>
          </p:cNvGraphicFramePr>
          <p:nvPr>
            <p:extLst>
              <p:ext uri="{D42A27DB-BD31-4B8C-83A1-F6EECF244321}">
                <p14:modId xmlns:p14="http://schemas.microsoft.com/office/powerpoint/2010/main" val="2781301158"/>
              </p:ext>
            </p:extLst>
          </p:nvPr>
        </p:nvGraphicFramePr>
        <p:xfrm>
          <a:off x="5292080" y="1844824"/>
          <a:ext cx="3296366" cy="1008112"/>
        </p:xfrm>
        <a:graphic>
          <a:graphicData uri="http://schemas.openxmlformats.org/presentationml/2006/ole">
            <mc:AlternateContent xmlns:mc="http://schemas.openxmlformats.org/markup-compatibility/2006">
              <mc:Choice xmlns:v="urn:schemas-microsoft-com:vml" Requires="v">
                <p:oleObj spid="_x0000_s9488" name="Equation" r:id="rId6" imgW="2605680" imgH="786240" progId="">
                  <p:embed/>
                </p:oleObj>
              </mc:Choice>
              <mc:Fallback>
                <p:oleObj name="Equation" r:id="rId6" imgW="2605680" imgH="786240" progId="">
                  <p:embed/>
                  <p:pic>
                    <p:nvPicPr>
                      <p:cNvPr id="0" name="Picture 18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292080" y="1844824"/>
                        <a:ext cx="3296366" cy="10081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 name="对象 9"/>
          <p:cNvGraphicFramePr>
            <a:graphicFrameLocks noChangeAspect="1"/>
          </p:cNvGraphicFramePr>
          <p:nvPr>
            <p:extLst>
              <p:ext uri="{D42A27DB-BD31-4B8C-83A1-F6EECF244321}">
                <p14:modId xmlns:p14="http://schemas.microsoft.com/office/powerpoint/2010/main" val="4192495874"/>
              </p:ext>
            </p:extLst>
          </p:nvPr>
        </p:nvGraphicFramePr>
        <p:xfrm>
          <a:off x="2699792" y="3212976"/>
          <a:ext cx="1335087" cy="768350"/>
        </p:xfrm>
        <a:graphic>
          <a:graphicData uri="http://schemas.openxmlformats.org/presentationml/2006/ole">
            <mc:AlternateContent xmlns:mc="http://schemas.openxmlformats.org/markup-compatibility/2006">
              <mc:Choice xmlns:v="urn:schemas-microsoft-com:vml" Requires="v">
                <p:oleObj spid="_x0000_s9489" name="Equation" r:id="rId8" imgW="822600" imgH="466200" progId="">
                  <p:embed/>
                </p:oleObj>
              </mc:Choice>
              <mc:Fallback>
                <p:oleObj name="Equation" r:id="rId8" imgW="822600" imgH="466200" progId="">
                  <p:embed/>
                  <p:pic>
                    <p:nvPicPr>
                      <p:cNvPr id="0" name="Picture 18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699792" y="3212976"/>
                        <a:ext cx="1335087" cy="7683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 name="对象 10"/>
          <p:cNvGraphicFramePr>
            <a:graphicFrameLocks noChangeAspect="1"/>
          </p:cNvGraphicFramePr>
          <p:nvPr>
            <p:extLst>
              <p:ext uri="{D42A27DB-BD31-4B8C-83A1-F6EECF244321}">
                <p14:modId xmlns:p14="http://schemas.microsoft.com/office/powerpoint/2010/main" val="2262025378"/>
              </p:ext>
            </p:extLst>
          </p:nvPr>
        </p:nvGraphicFramePr>
        <p:xfrm>
          <a:off x="5292080" y="2996952"/>
          <a:ext cx="3151385" cy="1142524"/>
        </p:xfrm>
        <a:graphic>
          <a:graphicData uri="http://schemas.openxmlformats.org/presentationml/2006/ole">
            <mc:AlternateContent xmlns:mc="http://schemas.openxmlformats.org/markup-compatibility/2006">
              <mc:Choice xmlns:v="urn:schemas-microsoft-com:vml" Requires="v">
                <p:oleObj spid="_x0000_s9490" name="Equation" r:id="rId10" imgW="3035160" imgH="1096920" progId="">
                  <p:embed/>
                </p:oleObj>
              </mc:Choice>
              <mc:Fallback>
                <p:oleObj name="Equation" r:id="rId10" imgW="3035160" imgH="1096920" progId="">
                  <p:embed/>
                  <p:pic>
                    <p:nvPicPr>
                      <p:cNvPr id="0" name="Picture 187"/>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292080" y="2996952"/>
                        <a:ext cx="3151385" cy="114252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 name="对象 11"/>
          <p:cNvGraphicFramePr>
            <a:graphicFrameLocks noChangeAspect="1"/>
          </p:cNvGraphicFramePr>
          <p:nvPr>
            <p:extLst>
              <p:ext uri="{D42A27DB-BD31-4B8C-83A1-F6EECF244321}">
                <p14:modId xmlns:p14="http://schemas.microsoft.com/office/powerpoint/2010/main" val="1724697061"/>
              </p:ext>
            </p:extLst>
          </p:nvPr>
        </p:nvGraphicFramePr>
        <p:xfrm>
          <a:off x="1763688" y="5301208"/>
          <a:ext cx="1872208" cy="685166"/>
        </p:xfrm>
        <a:graphic>
          <a:graphicData uri="http://schemas.openxmlformats.org/presentationml/2006/ole">
            <mc:AlternateContent xmlns:mc="http://schemas.openxmlformats.org/markup-compatibility/2006">
              <mc:Choice xmlns:v="urn:schemas-microsoft-com:vml" Requires="v">
                <p:oleObj spid="_x0000_s9491" name="Equation" r:id="rId12" imgW="1270800" imgH="456840" progId="">
                  <p:embed/>
                </p:oleObj>
              </mc:Choice>
              <mc:Fallback>
                <p:oleObj name="Equation" r:id="rId12" imgW="1270800" imgH="456840" progId="">
                  <p:embed/>
                  <p:pic>
                    <p:nvPicPr>
                      <p:cNvPr id="0" name="Picture 188"/>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763688" y="5301208"/>
                        <a:ext cx="1872208" cy="68516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3" name="对象 12"/>
          <p:cNvGraphicFramePr>
            <a:graphicFrameLocks noChangeAspect="1"/>
          </p:cNvGraphicFramePr>
          <p:nvPr>
            <p:extLst>
              <p:ext uri="{D42A27DB-BD31-4B8C-83A1-F6EECF244321}">
                <p14:modId xmlns:p14="http://schemas.microsoft.com/office/powerpoint/2010/main" val="3665769239"/>
              </p:ext>
            </p:extLst>
          </p:nvPr>
        </p:nvGraphicFramePr>
        <p:xfrm>
          <a:off x="4427984" y="5085184"/>
          <a:ext cx="4428389" cy="914970"/>
        </p:xfrm>
        <a:graphic>
          <a:graphicData uri="http://schemas.openxmlformats.org/presentationml/2006/ole">
            <mc:AlternateContent xmlns:mc="http://schemas.openxmlformats.org/markup-compatibility/2006">
              <mc:Choice xmlns:v="urn:schemas-microsoft-com:vml" Requires="v">
                <p:oleObj spid="_x0000_s9492" name="Equation" r:id="rId14" imgW="3492360" imgH="712800" progId="">
                  <p:embed/>
                </p:oleObj>
              </mc:Choice>
              <mc:Fallback>
                <p:oleObj name="Equation" r:id="rId14" imgW="3492360" imgH="712800" progId="">
                  <p:embed/>
                  <p:pic>
                    <p:nvPicPr>
                      <p:cNvPr id="0" name="Picture 189"/>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427984" y="5085184"/>
                        <a:ext cx="4428389" cy="91497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4185693284"/>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0">
          <a:blip r:embed="rId3" cstate="print"/>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850106"/>
          </a:xfrm>
        </p:spPr>
        <p:txBody>
          <a:bodyPr>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l"/>
            <a:r>
              <a:rPr lang="en-US" altLang="zh-CN" b="1" spc="50" dirty="0" smtClean="0">
                <a:ln w="11430"/>
                <a:solidFill>
                  <a:srgbClr val="660066"/>
                </a:solidFill>
                <a:effectLst>
                  <a:outerShdw blurRad="76200" dist="50800" dir="5400000" algn="tl" rotWithShape="0">
                    <a:srgbClr val="000000">
                      <a:alpha val="65000"/>
                    </a:srgbClr>
                  </a:outerShdw>
                </a:effectLst>
                <a:latin typeface="Calibri" pitchFamily="34" charset="0"/>
                <a:ea typeface="华文琥珀"/>
                <a:cs typeface="+mn-cs"/>
              </a:rPr>
              <a:t>§2.5</a:t>
            </a:r>
            <a:r>
              <a:rPr lang="zh-CN" altLang="en-US" b="1" spc="50" dirty="0" smtClean="0">
                <a:ln w="11430"/>
                <a:solidFill>
                  <a:srgbClr val="660066"/>
                </a:solidFill>
                <a:effectLst>
                  <a:outerShdw blurRad="76200" dist="50800" dir="5400000" algn="tl" rotWithShape="0">
                    <a:srgbClr val="000000">
                      <a:alpha val="65000"/>
                    </a:srgbClr>
                  </a:outerShdw>
                </a:effectLst>
                <a:latin typeface="Calibri" pitchFamily="34" charset="0"/>
                <a:ea typeface="华文琥珀"/>
                <a:cs typeface="+mn-cs"/>
              </a:rPr>
              <a:t>图像坐标变换及应用</a:t>
            </a:r>
            <a:endParaRPr lang="zh-CN" altLang="en-US" b="1" spc="50" dirty="0">
              <a:ln w="11430"/>
              <a:solidFill>
                <a:srgbClr val="660066"/>
              </a:solidFill>
              <a:effectLst>
                <a:outerShdw blurRad="76200" dist="50800" dir="5400000" algn="tl" rotWithShape="0">
                  <a:srgbClr val="000000">
                    <a:alpha val="65000"/>
                  </a:srgbClr>
                </a:outerShdw>
              </a:effectLst>
              <a:latin typeface="Calibri" pitchFamily="34" charset="0"/>
              <a:ea typeface="华文琥珀"/>
              <a:cs typeface="+mn-cs"/>
            </a:endParaRPr>
          </a:p>
        </p:txBody>
      </p:sp>
      <p:sp>
        <p:nvSpPr>
          <p:cNvPr id="3" name="内容占位符 2"/>
          <p:cNvSpPr>
            <a:spLocks noGrp="1"/>
          </p:cNvSpPr>
          <p:nvPr>
            <p:ph idx="1"/>
          </p:nvPr>
        </p:nvSpPr>
        <p:spPr>
          <a:xfrm>
            <a:off x="457200" y="1196752"/>
            <a:ext cx="8229600" cy="5400600"/>
          </a:xfrm>
        </p:spPr>
        <p:txBody>
          <a:bodyPr/>
          <a:lstStyle/>
          <a:p>
            <a:r>
              <a:rPr kumimoji="1" lang="zh-CN" altLang="en-US" sz="2800" dirty="0" smtClean="0"/>
              <a:t>几何失真及其校正</a:t>
            </a:r>
            <a:endParaRPr kumimoji="1" lang="en-US" altLang="zh-CN" sz="2800" dirty="0" smtClean="0"/>
          </a:p>
          <a:p>
            <a:pPr lvl="1"/>
            <a:r>
              <a:rPr kumimoji="1" lang="zh-CN" altLang="en-US" sz="2400" dirty="0" smtClean="0"/>
              <a:t>变换前后的坐标关系可以通过多项式表示</a:t>
            </a:r>
            <a:endParaRPr kumimoji="1" lang="en-US" altLang="zh-CN" sz="2400" dirty="0" smtClean="0"/>
          </a:p>
          <a:p>
            <a:pPr lvl="1"/>
            <a:r>
              <a:rPr kumimoji="1" lang="zh-CN" altLang="en-US" sz="2400" dirty="0" smtClean="0"/>
              <a:t>线性变换</a:t>
            </a:r>
            <a:endParaRPr kumimoji="1" lang="en-US" altLang="zh-CN" sz="2400" dirty="0" smtClean="0"/>
          </a:p>
          <a:p>
            <a:pPr lvl="1"/>
            <a:endParaRPr kumimoji="1" lang="en-US" altLang="zh-CN" sz="2400" dirty="0"/>
          </a:p>
          <a:p>
            <a:pPr lvl="1"/>
            <a:endParaRPr kumimoji="1" lang="en-US" altLang="zh-CN" sz="2400" dirty="0" smtClean="0"/>
          </a:p>
          <a:p>
            <a:pPr lvl="1"/>
            <a:endParaRPr kumimoji="1" lang="en-US" altLang="zh-CN" sz="2400" dirty="0" smtClean="0"/>
          </a:p>
          <a:p>
            <a:pPr lvl="1"/>
            <a:r>
              <a:rPr kumimoji="1" lang="zh-CN" altLang="en-US" sz="2400" dirty="0" smtClean="0"/>
              <a:t>非线性变换</a:t>
            </a:r>
            <a:endParaRPr kumimoji="1" lang="en-US" altLang="zh-CN" sz="2400" dirty="0" smtClean="0"/>
          </a:p>
        </p:txBody>
      </p:sp>
      <p:sp>
        <p:nvSpPr>
          <p:cNvPr id="4" name="日期占位符 3"/>
          <p:cNvSpPr>
            <a:spLocks noGrp="1"/>
          </p:cNvSpPr>
          <p:nvPr>
            <p:ph type="dt" sz="half" idx="10"/>
          </p:nvPr>
        </p:nvSpPr>
        <p:spPr/>
        <p:txBody>
          <a:bodyPr/>
          <a:lstStyle/>
          <a:p>
            <a:pPr>
              <a:defRPr/>
            </a:pPr>
            <a:fld id="{E4106D9B-AE80-A24B-A5B3-7984B6F6D920}" type="datetime1">
              <a:rPr lang="zh-CN" altLang="en-US" smtClean="0"/>
              <a:pPr>
                <a:defRPr/>
              </a:pPr>
              <a:t>16/8/31</a:t>
            </a:fld>
            <a:endParaRPr lang="zh-CN" altLang="en-US"/>
          </a:p>
        </p:txBody>
      </p:sp>
      <p:sp>
        <p:nvSpPr>
          <p:cNvPr id="5" name="页脚占位符 4"/>
          <p:cNvSpPr>
            <a:spLocks noGrp="1"/>
          </p:cNvSpPr>
          <p:nvPr>
            <p:ph type="ftr" sz="quarter" idx="11"/>
          </p:nvPr>
        </p:nvSpPr>
        <p:spPr/>
        <p:txBody>
          <a:bodyPr/>
          <a:lstStyle/>
          <a:p>
            <a:pPr>
              <a:defRPr/>
            </a:pPr>
            <a:r>
              <a:rPr lang="zh-CN" altLang="en-US" smtClean="0"/>
              <a:t>数字图像处理</a:t>
            </a:r>
            <a:r>
              <a:rPr lang="en-US" altLang="zh-CN" smtClean="0"/>
              <a:t>-</a:t>
            </a:r>
            <a:r>
              <a:rPr lang="zh-CN" altLang="en-US" smtClean="0"/>
              <a:t>第</a:t>
            </a:r>
            <a:r>
              <a:rPr lang="en-US" altLang="zh-CN" smtClean="0"/>
              <a:t>2</a:t>
            </a:r>
            <a:r>
              <a:rPr lang="zh-CN" altLang="en-US" smtClean="0"/>
              <a:t>讲</a:t>
            </a:r>
            <a:endParaRPr lang="zh-CN" altLang="en-US"/>
          </a:p>
        </p:txBody>
      </p:sp>
      <p:sp>
        <p:nvSpPr>
          <p:cNvPr id="6" name="幻灯片编号占位符 5"/>
          <p:cNvSpPr>
            <a:spLocks noGrp="1"/>
          </p:cNvSpPr>
          <p:nvPr>
            <p:ph type="sldNum" sz="quarter" idx="12"/>
          </p:nvPr>
        </p:nvSpPr>
        <p:spPr/>
        <p:txBody>
          <a:bodyPr/>
          <a:lstStyle/>
          <a:p>
            <a:pPr>
              <a:defRPr/>
            </a:pPr>
            <a:fld id="{A3CB10BE-3BDA-4653-8168-CCA7A6ACD1D5}" type="slidenum">
              <a:rPr lang="zh-CN" altLang="en-US" smtClean="0"/>
              <a:pPr>
                <a:defRPr/>
              </a:pPr>
              <a:t>32</a:t>
            </a:fld>
            <a:endParaRPr lang="zh-CN" altLang="en-US"/>
          </a:p>
        </p:txBody>
      </p:sp>
      <p:graphicFrame>
        <p:nvGraphicFramePr>
          <p:cNvPr id="7" name="对象 6"/>
          <p:cNvGraphicFramePr>
            <a:graphicFrameLocks noChangeAspect="1"/>
          </p:cNvGraphicFramePr>
          <p:nvPr>
            <p:extLst>
              <p:ext uri="{D42A27DB-BD31-4B8C-83A1-F6EECF244321}">
                <p14:modId xmlns:p14="http://schemas.microsoft.com/office/powerpoint/2010/main" val="3946404582"/>
              </p:ext>
            </p:extLst>
          </p:nvPr>
        </p:nvGraphicFramePr>
        <p:xfrm>
          <a:off x="1322388" y="2636838"/>
          <a:ext cx="2749550" cy="747712"/>
        </p:xfrm>
        <a:graphic>
          <a:graphicData uri="http://schemas.openxmlformats.org/presentationml/2006/ole">
            <mc:AlternateContent xmlns:mc="http://schemas.openxmlformats.org/markup-compatibility/2006">
              <mc:Choice xmlns:v="urn:schemas-microsoft-com:vml" Requires="v">
                <p:oleObj spid="_x0000_s10337" name="Equation" r:id="rId4" imgW="1718640" imgH="456840" progId="">
                  <p:embed/>
                </p:oleObj>
              </mc:Choice>
              <mc:Fallback>
                <p:oleObj name="Equation" r:id="rId4" imgW="1718640" imgH="456840" progId="">
                  <p:embed/>
                  <p:pic>
                    <p:nvPicPr>
                      <p:cNvPr id="0" name="Picture 6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22388" y="2636838"/>
                        <a:ext cx="2749550" cy="7477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4" name="对象 13"/>
          <p:cNvGraphicFramePr>
            <a:graphicFrameLocks noChangeAspect="1"/>
          </p:cNvGraphicFramePr>
          <p:nvPr>
            <p:extLst>
              <p:ext uri="{D42A27DB-BD31-4B8C-83A1-F6EECF244321}">
                <p14:modId xmlns:p14="http://schemas.microsoft.com/office/powerpoint/2010/main" val="907537583"/>
              </p:ext>
            </p:extLst>
          </p:nvPr>
        </p:nvGraphicFramePr>
        <p:xfrm>
          <a:off x="1392238" y="4508500"/>
          <a:ext cx="4689475" cy="808038"/>
        </p:xfrm>
        <a:graphic>
          <a:graphicData uri="http://schemas.openxmlformats.org/presentationml/2006/ole">
            <mc:AlternateContent xmlns:mc="http://schemas.openxmlformats.org/markup-compatibility/2006">
              <mc:Choice xmlns:v="urn:schemas-microsoft-com:vml" Requires="v">
                <p:oleObj spid="_x0000_s10338" name="Equation" r:id="rId6" imgW="2934720" imgH="493560" progId="">
                  <p:embed/>
                </p:oleObj>
              </mc:Choice>
              <mc:Fallback>
                <p:oleObj name="Equation" r:id="rId6" imgW="2934720" imgH="493560" progId="">
                  <p:embed/>
                  <p:pic>
                    <p:nvPicPr>
                      <p:cNvPr id="0" name="Picture 6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92238" y="4508500"/>
                        <a:ext cx="4689475" cy="8080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15" name="图片 14"/>
          <p:cNvPicPr>
            <a:picLocks noChangeAspect="1"/>
          </p:cNvPicPr>
          <p:nvPr/>
        </p:nvPicPr>
        <p:blipFill>
          <a:blip r:embed="rId8" cstate="print"/>
          <a:stretch>
            <a:fillRect/>
          </a:stretch>
        </p:blipFill>
        <p:spPr>
          <a:xfrm>
            <a:off x="4427984" y="2204864"/>
            <a:ext cx="2808312" cy="2137402"/>
          </a:xfrm>
          <a:prstGeom prst="rect">
            <a:avLst/>
          </a:prstGeom>
        </p:spPr>
      </p:pic>
      <p:pic>
        <p:nvPicPr>
          <p:cNvPr id="16" name="Picture 2"/>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156176" y="4509120"/>
            <a:ext cx="2695079" cy="18896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62984092"/>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0">
          <a:blip r:embed="rId3" cstate="print"/>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850106"/>
          </a:xfrm>
        </p:spPr>
        <p:txBody>
          <a:bodyPr>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l"/>
            <a:r>
              <a:rPr lang="en-US" altLang="zh-CN" b="1" spc="50" dirty="0" smtClean="0">
                <a:ln w="11430"/>
                <a:solidFill>
                  <a:srgbClr val="660066"/>
                </a:solidFill>
                <a:effectLst>
                  <a:outerShdw blurRad="76200" dist="50800" dir="5400000" algn="tl" rotWithShape="0">
                    <a:srgbClr val="000000">
                      <a:alpha val="65000"/>
                    </a:srgbClr>
                  </a:outerShdw>
                </a:effectLst>
                <a:latin typeface="Calibri" pitchFamily="34" charset="0"/>
                <a:ea typeface="华文琥珀"/>
                <a:cs typeface="+mn-cs"/>
              </a:rPr>
              <a:t>§2.5</a:t>
            </a:r>
            <a:r>
              <a:rPr lang="zh-CN" altLang="en-US" b="1" spc="50" dirty="0" smtClean="0">
                <a:ln w="11430"/>
                <a:solidFill>
                  <a:srgbClr val="660066"/>
                </a:solidFill>
                <a:effectLst>
                  <a:outerShdw blurRad="76200" dist="50800" dir="5400000" algn="tl" rotWithShape="0">
                    <a:srgbClr val="000000">
                      <a:alpha val="65000"/>
                    </a:srgbClr>
                  </a:outerShdw>
                </a:effectLst>
                <a:latin typeface="Calibri" pitchFamily="34" charset="0"/>
                <a:ea typeface="华文琥珀"/>
                <a:cs typeface="+mn-cs"/>
              </a:rPr>
              <a:t>图像坐标变换及应用</a:t>
            </a:r>
            <a:endParaRPr lang="zh-CN" altLang="en-US" b="1" spc="50" dirty="0">
              <a:ln w="11430"/>
              <a:solidFill>
                <a:srgbClr val="660066"/>
              </a:solidFill>
              <a:effectLst>
                <a:outerShdw blurRad="76200" dist="50800" dir="5400000" algn="tl" rotWithShape="0">
                  <a:srgbClr val="000000">
                    <a:alpha val="65000"/>
                  </a:srgbClr>
                </a:outerShdw>
              </a:effectLst>
              <a:latin typeface="Calibri" pitchFamily="34" charset="0"/>
              <a:ea typeface="华文琥珀"/>
              <a:cs typeface="+mn-cs"/>
            </a:endParaRPr>
          </a:p>
        </p:txBody>
      </p:sp>
      <p:sp>
        <p:nvSpPr>
          <p:cNvPr id="3" name="内容占位符 2"/>
          <p:cNvSpPr>
            <a:spLocks noGrp="1"/>
          </p:cNvSpPr>
          <p:nvPr>
            <p:ph idx="1"/>
          </p:nvPr>
        </p:nvSpPr>
        <p:spPr>
          <a:xfrm>
            <a:off x="457200" y="1196752"/>
            <a:ext cx="8229600" cy="5400600"/>
          </a:xfrm>
        </p:spPr>
        <p:txBody>
          <a:bodyPr/>
          <a:lstStyle/>
          <a:p>
            <a:r>
              <a:rPr kumimoji="1" lang="zh-CN" altLang="en-US" sz="2800" dirty="0" smtClean="0"/>
              <a:t>几何失真校正方案</a:t>
            </a:r>
            <a:endParaRPr kumimoji="1" lang="en-US" altLang="zh-CN" sz="2800" dirty="0" smtClean="0"/>
          </a:p>
          <a:p>
            <a:pPr lvl="1"/>
            <a:r>
              <a:rPr kumimoji="1" lang="zh-CN" altLang="en-US" sz="2400" dirty="0" smtClean="0"/>
              <a:t>确定校正方程类型，线性？高阶非线性？</a:t>
            </a:r>
            <a:endParaRPr kumimoji="1" lang="en-US" altLang="zh-CN" sz="2400" dirty="0" smtClean="0"/>
          </a:p>
          <a:p>
            <a:pPr lvl="1"/>
            <a:r>
              <a:rPr kumimoji="1" lang="zh-CN" altLang="en-US" sz="2400" dirty="0" smtClean="0"/>
              <a:t>确定方程中的待定系数</a:t>
            </a:r>
            <a:endParaRPr kumimoji="1" lang="en-US" altLang="zh-CN" sz="2400" dirty="0" smtClean="0"/>
          </a:p>
          <a:p>
            <a:pPr lvl="2"/>
            <a:r>
              <a:rPr kumimoji="1" lang="zh-CN" altLang="en-US" sz="2000" dirty="0" smtClean="0"/>
              <a:t>在一对需要几何校正的图像中，记录同名点的坐标</a:t>
            </a:r>
            <a:endParaRPr kumimoji="1" lang="en-US" altLang="zh-CN" sz="2000" dirty="0" smtClean="0"/>
          </a:p>
          <a:p>
            <a:pPr lvl="2"/>
            <a:r>
              <a:rPr kumimoji="1" lang="zh-CN" altLang="en-US" sz="2000" dirty="0" smtClean="0"/>
              <a:t>根据足够多的坐标数据，带入校正方程，求解方程中的系数</a:t>
            </a:r>
            <a:endParaRPr kumimoji="1" lang="en-US" altLang="zh-CN" sz="2000" dirty="0" smtClean="0"/>
          </a:p>
          <a:p>
            <a:pPr lvl="2"/>
            <a:r>
              <a:rPr kumimoji="1" lang="zh-CN" altLang="en-US" sz="2000" dirty="0" smtClean="0"/>
              <a:t>以线性校正为例，</a:t>
            </a:r>
            <a:endParaRPr kumimoji="1" lang="en-US" altLang="zh-CN" sz="2000" dirty="0" smtClean="0"/>
          </a:p>
          <a:p>
            <a:pPr lvl="2"/>
            <a:endParaRPr kumimoji="1" lang="en-US" altLang="zh-CN" sz="2000" dirty="0"/>
          </a:p>
          <a:p>
            <a:pPr lvl="2"/>
            <a:endParaRPr kumimoji="1" lang="en-US" altLang="zh-CN" sz="2000" dirty="0" smtClean="0"/>
          </a:p>
          <a:p>
            <a:pPr lvl="2"/>
            <a:r>
              <a:rPr kumimoji="1" lang="zh-CN" altLang="en-US" sz="2000" dirty="0" smtClean="0"/>
              <a:t>求解系数至少需要</a:t>
            </a:r>
            <a:r>
              <a:rPr kumimoji="1" lang="en-US" altLang="zh-CN" sz="2000" dirty="0" smtClean="0"/>
              <a:t>3</a:t>
            </a:r>
            <a:r>
              <a:rPr kumimoji="1" lang="zh-CN" altLang="en-US" sz="2000" dirty="0" smtClean="0"/>
              <a:t>对同名点数据</a:t>
            </a:r>
            <a:endParaRPr kumimoji="1" lang="en-US" altLang="zh-CN" sz="2000" dirty="0" smtClean="0"/>
          </a:p>
          <a:p>
            <a:pPr lvl="2"/>
            <a:endParaRPr kumimoji="1" lang="en-US" altLang="zh-CN" sz="2000" dirty="0"/>
          </a:p>
          <a:p>
            <a:pPr marL="914400" lvl="2" indent="0">
              <a:buNone/>
            </a:pPr>
            <a:endParaRPr kumimoji="1" lang="en-US" altLang="zh-CN" sz="2000" dirty="0" smtClean="0"/>
          </a:p>
          <a:p>
            <a:pPr lvl="2"/>
            <a:endParaRPr kumimoji="1" lang="en-US" altLang="zh-CN" sz="2000" dirty="0" smtClean="0"/>
          </a:p>
          <a:p>
            <a:pPr lvl="2"/>
            <a:r>
              <a:rPr kumimoji="1" lang="zh-CN" altLang="en-US" sz="2000" dirty="0" smtClean="0"/>
              <a:t>上述方程，通过矩阵运算可以方便求解系数</a:t>
            </a:r>
            <a:endParaRPr kumimoji="1" lang="en-US" altLang="zh-CN" dirty="0" smtClean="0"/>
          </a:p>
        </p:txBody>
      </p:sp>
      <p:sp>
        <p:nvSpPr>
          <p:cNvPr id="4" name="日期占位符 3"/>
          <p:cNvSpPr>
            <a:spLocks noGrp="1"/>
          </p:cNvSpPr>
          <p:nvPr>
            <p:ph type="dt" sz="half" idx="10"/>
          </p:nvPr>
        </p:nvSpPr>
        <p:spPr/>
        <p:txBody>
          <a:bodyPr/>
          <a:lstStyle/>
          <a:p>
            <a:pPr>
              <a:defRPr/>
            </a:pPr>
            <a:fld id="{F1A2D4C9-B0D2-944C-966A-CFD122727DDE}" type="datetime1">
              <a:rPr lang="zh-CN" altLang="en-US" smtClean="0"/>
              <a:pPr>
                <a:defRPr/>
              </a:pPr>
              <a:t>16/8/31</a:t>
            </a:fld>
            <a:endParaRPr lang="zh-CN" altLang="en-US"/>
          </a:p>
        </p:txBody>
      </p:sp>
      <p:sp>
        <p:nvSpPr>
          <p:cNvPr id="5" name="页脚占位符 4"/>
          <p:cNvSpPr>
            <a:spLocks noGrp="1"/>
          </p:cNvSpPr>
          <p:nvPr>
            <p:ph type="ftr" sz="quarter" idx="11"/>
          </p:nvPr>
        </p:nvSpPr>
        <p:spPr/>
        <p:txBody>
          <a:bodyPr/>
          <a:lstStyle/>
          <a:p>
            <a:pPr>
              <a:defRPr/>
            </a:pPr>
            <a:r>
              <a:rPr lang="zh-CN" altLang="en-US" smtClean="0"/>
              <a:t>数字图像处理</a:t>
            </a:r>
            <a:r>
              <a:rPr lang="en-US" altLang="zh-CN" smtClean="0"/>
              <a:t>-</a:t>
            </a:r>
            <a:r>
              <a:rPr lang="zh-CN" altLang="en-US" smtClean="0"/>
              <a:t>第</a:t>
            </a:r>
            <a:r>
              <a:rPr lang="en-US" altLang="zh-CN" smtClean="0"/>
              <a:t>2</a:t>
            </a:r>
            <a:r>
              <a:rPr lang="zh-CN" altLang="en-US" smtClean="0"/>
              <a:t>讲</a:t>
            </a:r>
            <a:endParaRPr lang="zh-CN" altLang="en-US"/>
          </a:p>
        </p:txBody>
      </p:sp>
      <p:sp>
        <p:nvSpPr>
          <p:cNvPr id="6" name="幻灯片编号占位符 5"/>
          <p:cNvSpPr>
            <a:spLocks noGrp="1"/>
          </p:cNvSpPr>
          <p:nvPr>
            <p:ph type="sldNum" sz="quarter" idx="12"/>
          </p:nvPr>
        </p:nvSpPr>
        <p:spPr/>
        <p:txBody>
          <a:bodyPr/>
          <a:lstStyle/>
          <a:p>
            <a:pPr>
              <a:defRPr/>
            </a:pPr>
            <a:fld id="{A3CB10BE-3BDA-4653-8168-CCA7A6ACD1D5}" type="slidenum">
              <a:rPr lang="zh-CN" altLang="en-US" smtClean="0"/>
              <a:pPr>
                <a:defRPr/>
              </a:pPr>
              <a:t>33</a:t>
            </a:fld>
            <a:endParaRPr lang="zh-CN" altLang="en-US"/>
          </a:p>
        </p:txBody>
      </p:sp>
      <p:pic>
        <p:nvPicPr>
          <p:cNvPr id="11" name="图片 1"/>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56176" y="3356992"/>
            <a:ext cx="2742456" cy="2017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2" name="对象 11"/>
          <p:cNvGraphicFramePr>
            <a:graphicFrameLocks noChangeAspect="1"/>
          </p:cNvGraphicFramePr>
          <p:nvPr>
            <p:extLst>
              <p:ext uri="{D42A27DB-BD31-4B8C-83A1-F6EECF244321}">
                <p14:modId xmlns:p14="http://schemas.microsoft.com/office/powerpoint/2010/main" val="1589661982"/>
              </p:ext>
            </p:extLst>
          </p:nvPr>
        </p:nvGraphicFramePr>
        <p:xfrm>
          <a:off x="1907704" y="4797152"/>
          <a:ext cx="1876425" cy="982663"/>
        </p:xfrm>
        <a:graphic>
          <a:graphicData uri="http://schemas.openxmlformats.org/presentationml/2006/ole">
            <mc:AlternateContent xmlns:mc="http://schemas.openxmlformats.org/markup-compatibility/2006">
              <mc:Choice xmlns:v="urn:schemas-microsoft-com:vml" Requires="v">
                <p:oleObj spid="_x0000_s11402" name="Equation" r:id="rId5" imgW="1325520" imgH="685440" progId="">
                  <p:embed/>
                </p:oleObj>
              </mc:Choice>
              <mc:Fallback>
                <p:oleObj name="Equation" r:id="rId5" imgW="1325520" imgH="685440" progId="">
                  <p:embed/>
                  <p:pic>
                    <p:nvPicPr>
                      <p:cNvPr id="0" name="Picture 9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07704" y="4797152"/>
                        <a:ext cx="1876425" cy="9826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 name="对象 17"/>
          <p:cNvGraphicFramePr>
            <a:graphicFrameLocks noChangeAspect="1"/>
          </p:cNvGraphicFramePr>
          <p:nvPr>
            <p:extLst>
              <p:ext uri="{D42A27DB-BD31-4B8C-83A1-F6EECF244321}">
                <p14:modId xmlns:p14="http://schemas.microsoft.com/office/powerpoint/2010/main" val="2461456759"/>
              </p:ext>
            </p:extLst>
          </p:nvPr>
        </p:nvGraphicFramePr>
        <p:xfrm>
          <a:off x="3995936" y="4797152"/>
          <a:ext cx="1838325" cy="981075"/>
        </p:xfrm>
        <a:graphic>
          <a:graphicData uri="http://schemas.openxmlformats.org/presentationml/2006/ole">
            <mc:AlternateContent xmlns:mc="http://schemas.openxmlformats.org/markup-compatibility/2006">
              <mc:Choice xmlns:v="urn:schemas-microsoft-com:vml" Requires="v">
                <p:oleObj spid="_x0000_s11403" name="Equation" r:id="rId7" imgW="1298160" imgH="685440" progId="">
                  <p:embed/>
                </p:oleObj>
              </mc:Choice>
              <mc:Fallback>
                <p:oleObj name="Equation" r:id="rId7" imgW="1298160" imgH="685440" progId="">
                  <p:embed/>
                  <p:pic>
                    <p:nvPicPr>
                      <p:cNvPr id="0" name="Picture 9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995936" y="4797152"/>
                        <a:ext cx="1838325" cy="981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0" name="对象 19"/>
          <p:cNvGraphicFramePr>
            <a:graphicFrameLocks noChangeAspect="1"/>
          </p:cNvGraphicFramePr>
          <p:nvPr>
            <p:extLst>
              <p:ext uri="{D42A27DB-BD31-4B8C-83A1-F6EECF244321}">
                <p14:modId xmlns:p14="http://schemas.microsoft.com/office/powerpoint/2010/main" val="1243355312"/>
              </p:ext>
            </p:extLst>
          </p:nvPr>
        </p:nvGraphicFramePr>
        <p:xfrm>
          <a:off x="1907704" y="3717032"/>
          <a:ext cx="2317502" cy="630221"/>
        </p:xfrm>
        <a:graphic>
          <a:graphicData uri="http://schemas.openxmlformats.org/presentationml/2006/ole">
            <mc:AlternateContent xmlns:mc="http://schemas.openxmlformats.org/markup-compatibility/2006">
              <mc:Choice xmlns:v="urn:schemas-microsoft-com:vml" Requires="v">
                <p:oleObj spid="_x0000_s11404" name="Equation" r:id="rId9" imgW="1718640" imgH="456840" progId="">
                  <p:embed/>
                </p:oleObj>
              </mc:Choice>
              <mc:Fallback>
                <p:oleObj name="Equation" r:id="rId9" imgW="1718640" imgH="456840" progId="">
                  <p:embed/>
                  <p:pic>
                    <p:nvPicPr>
                      <p:cNvPr id="0" name="Picture 9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907704" y="3717032"/>
                        <a:ext cx="2317502" cy="63022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904698284"/>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850106"/>
          </a:xfrm>
        </p:spPr>
        <p:txBody>
          <a:bodyPr>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l"/>
            <a:r>
              <a:rPr lang="en-US" altLang="zh-CN" b="1" spc="50" dirty="0" smtClean="0">
                <a:ln w="11430"/>
                <a:solidFill>
                  <a:srgbClr val="660066"/>
                </a:solidFill>
                <a:effectLst>
                  <a:outerShdw blurRad="76200" dist="50800" dir="5400000" algn="tl" rotWithShape="0">
                    <a:srgbClr val="000000">
                      <a:alpha val="65000"/>
                    </a:srgbClr>
                  </a:outerShdw>
                </a:effectLst>
                <a:latin typeface="Calibri" pitchFamily="34" charset="0"/>
                <a:ea typeface="华文琥珀"/>
                <a:cs typeface="+mn-cs"/>
              </a:rPr>
              <a:t>§2.5</a:t>
            </a:r>
            <a:r>
              <a:rPr lang="zh-CN" altLang="en-US" b="1" spc="50" dirty="0" smtClean="0">
                <a:ln w="11430"/>
                <a:solidFill>
                  <a:srgbClr val="660066"/>
                </a:solidFill>
                <a:effectLst>
                  <a:outerShdw blurRad="76200" dist="50800" dir="5400000" algn="tl" rotWithShape="0">
                    <a:srgbClr val="000000">
                      <a:alpha val="65000"/>
                    </a:srgbClr>
                  </a:outerShdw>
                </a:effectLst>
                <a:latin typeface="Calibri" pitchFamily="34" charset="0"/>
                <a:ea typeface="华文琥珀"/>
                <a:cs typeface="+mn-cs"/>
              </a:rPr>
              <a:t>图像坐标变换及应用</a:t>
            </a:r>
            <a:endParaRPr lang="zh-CN" altLang="en-US" b="1" spc="50" dirty="0">
              <a:ln w="11430"/>
              <a:solidFill>
                <a:srgbClr val="660066"/>
              </a:solidFill>
              <a:effectLst>
                <a:outerShdw blurRad="76200" dist="50800" dir="5400000" algn="tl" rotWithShape="0">
                  <a:srgbClr val="000000">
                    <a:alpha val="65000"/>
                  </a:srgbClr>
                </a:outerShdw>
              </a:effectLst>
              <a:latin typeface="Calibri" pitchFamily="34" charset="0"/>
              <a:ea typeface="华文琥珀"/>
              <a:cs typeface="+mn-cs"/>
            </a:endParaRPr>
          </a:p>
        </p:txBody>
      </p:sp>
      <p:sp>
        <p:nvSpPr>
          <p:cNvPr id="3" name="内容占位符 2"/>
          <p:cNvSpPr>
            <a:spLocks noGrp="1"/>
          </p:cNvSpPr>
          <p:nvPr>
            <p:ph idx="1"/>
          </p:nvPr>
        </p:nvSpPr>
        <p:spPr>
          <a:xfrm>
            <a:off x="457200" y="1196752"/>
            <a:ext cx="8229600" cy="5400600"/>
          </a:xfrm>
        </p:spPr>
        <p:txBody>
          <a:bodyPr/>
          <a:lstStyle/>
          <a:p>
            <a:r>
              <a:rPr kumimoji="1" lang="zh-CN" altLang="en-US" sz="2800" dirty="0" smtClean="0"/>
              <a:t>几何失真及其校正</a:t>
            </a:r>
            <a:endParaRPr kumimoji="1" lang="en-US" altLang="zh-CN" sz="2800" dirty="0" smtClean="0"/>
          </a:p>
          <a:p>
            <a:pPr lvl="1"/>
            <a:r>
              <a:rPr kumimoji="1" lang="zh-CN" altLang="en-US" sz="2400" dirty="0" smtClean="0"/>
              <a:t>灰度插值</a:t>
            </a:r>
            <a:endParaRPr kumimoji="1" lang="en-US" altLang="zh-CN" sz="2400" dirty="0" smtClean="0"/>
          </a:p>
          <a:p>
            <a:pPr lvl="2">
              <a:lnSpc>
                <a:spcPct val="140000"/>
              </a:lnSpc>
            </a:pPr>
            <a:r>
              <a:rPr kumimoji="1" lang="zh-CN" altLang="en-US" sz="2000" dirty="0" smtClean="0"/>
              <a:t>确定校正方程以后，就可以对坐标变换后的图像进行赋值，完成图像的几何校正</a:t>
            </a:r>
            <a:endParaRPr kumimoji="1" lang="en-US" altLang="zh-CN" sz="2000" dirty="0" smtClean="0"/>
          </a:p>
          <a:p>
            <a:pPr lvl="2">
              <a:lnSpc>
                <a:spcPct val="140000"/>
              </a:lnSpc>
            </a:pPr>
            <a:r>
              <a:rPr kumimoji="1" lang="zh-CN" altLang="en-US" sz="2000" dirty="0" smtClean="0"/>
              <a:t>插值过程一般采用后向插值，从结果图像坐标</a:t>
            </a:r>
            <a:r>
              <a:rPr kumimoji="1" lang="en-US" altLang="zh-CN" sz="2000" dirty="0"/>
              <a:t>(</a:t>
            </a:r>
            <a:r>
              <a:rPr kumimoji="1" lang="en-US" altLang="zh-CN" sz="2000" dirty="0" err="1"/>
              <a:t>x,y</a:t>
            </a:r>
            <a:r>
              <a:rPr kumimoji="1" lang="zh-CN" altLang="zh-CN" sz="2000" dirty="0"/>
              <a:t>)</a:t>
            </a:r>
            <a:r>
              <a:rPr kumimoji="1" lang="zh-CN" altLang="en-US" sz="2000" dirty="0" smtClean="0"/>
              <a:t>计算原图像坐标</a:t>
            </a:r>
            <a:r>
              <a:rPr kumimoji="1" lang="en-US" altLang="zh-CN" sz="2000" dirty="0" smtClean="0"/>
              <a:t> (</a:t>
            </a:r>
            <a:r>
              <a:rPr kumimoji="1" lang="en-US" altLang="zh-CN" sz="2000" dirty="0" err="1"/>
              <a:t>x</a:t>
            </a:r>
            <a:r>
              <a:rPr kumimoji="1" lang="en-US" altLang="zh-CN" sz="2000" baseline="30000" dirty="0" err="1"/>
              <a:t>’</a:t>
            </a:r>
            <a:r>
              <a:rPr kumimoji="1" lang="en-US" altLang="zh-CN" sz="2000" dirty="0" err="1"/>
              <a:t>,y</a:t>
            </a:r>
            <a:r>
              <a:rPr kumimoji="1" lang="en-US" altLang="zh-CN" sz="2000" dirty="0"/>
              <a:t>’)</a:t>
            </a:r>
            <a:r>
              <a:rPr kumimoji="1" lang="zh-CN" altLang="en-US" sz="2000" dirty="0" smtClean="0"/>
              <a:t>位置，并获得灰度值</a:t>
            </a:r>
            <a:endParaRPr kumimoji="1" lang="en-US" altLang="zh-CN" sz="2000" dirty="0" smtClean="0"/>
          </a:p>
          <a:p>
            <a:pPr lvl="2">
              <a:lnSpc>
                <a:spcPct val="140000"/>
              </a:lnSpc>
            </a:pPr>
            <a:r>
              <a:rPr kumimoji="1" lang="zh-CN" altLang="en-US" sz="2000" dirty="0" smtClean="0"/>
              <a:t>计算所得坐标位置</a:t>
            </a:r>
            <a:r>
              <a:rPr kumimoji="1" lang="en-US" altLang="zh-CN" sz="2000" dirty="0"/>
              <a:t>(</a:t>
            </a:r>
            <a:r>
              <a:rPr kumimoji="1" lang="en-US" altLang="zh-CN" sz="2000" dirty="0" err="1"/>
              <a:t>x</a:t>
            </a:r>
            <a:r>
              <a:rPr kumimoji="1" lang="en-US" altLang="zh-CN" sz="2000" baseline="30000" dirty="0" err="1"/>
              <a:t>’</a:t>
            </a:r>
            <a:r>
              <a:rPr kumimoji="1" lang="en-US" altLang="zh-CN" sz="2000" dirty="0" err="1"/>
              <a:t>,y</a:t>
            </a:r>
            <a:r>
              <a:rPr kumimoji="1" lang="en-US" altLang="zh-CN" sz="2000" dirty="0"/>
              <a:t>’</a:t>
            </a:r>
            <a:r>
              <a:rPr kumimoji="1" lang="en-US" altLang="zh-CN" sz="2000" dirty="0" smtClean="0"/>
              <a:t>)</a:t>
            </a:r>
            <a:r>
              <a:rPr kumimoji="1" lang="zh-CN" altLang="en-US" sz="2000" dirty="0" smtClean="0"/>
              <a:t>可能并不在整数位置，因此灰度获取方式一般有两种</a:t>
            </a:r>
            <a:endParaRPr kumimoji="1" lang="en-US" altLang="zh-CN" sz="2000" dirty="0" smtClean="0"/>
          </a:p>
          <a:p>
            <a:pPr lvl="3">
              <a:lnSpc>
                <a:spcPct val="140000"/>
              </a:lnSpc>
            </a:pPr>
            <a:r>
              <a:rPr kumimoji="1" lang="zh-CN" altLang="en-US" sz="1600" dirty="0" smtClean="0"/>
              <a:t>最近邻方式</a:t>
            </a:r>
            <a:endParaRPr kumimoji="1" lang="en-US" altLang="zh-CN" sz="1600" dirty="0" smtClean="0"/>
          </a:p>
          <a:p>
            <a:pPr lvl="3">
              <a:lnSpc>
                <a:spcPct val="140000"/>
              </a:lnSpc>
            </a:pPr>
            <a:r>
              <a:rPr kumimoji="1" lang="zh-CN" altLang="en-US" sz="1600" dirty="0" smtClean="0"/>
              <a:t>双线性插值方式</a:t>
            </a:r>
            <a:endParaRPr kumimoji="1" lang="en-US" altLang="zh-CN" sz="1600" dirty="0" smtClean="0"/>
          </a:p>
        </p:txBody>
      </p:sp>
      <p:sp>
        <p:nvSpPr>
          <p:cNvPr id="4" name="日期占位符 3"/>
          <p:cNvSpPr>
            <a:spLocks noGrp="1"/>
          </p:cNvSpPr>
          <p:nvPr>
            <p:ph type="dt" sz="half" idx="10"/>
          </p:nvPr>
        </p:nvSpPr>
        <p:spPr/>
        <p:txBody>
          <a:bodyPr/>
          <a:lstStyle/>
          <a:p>
            <a:pPr>
              <a:defRPr/>
            </a:pPr>
            <a:fld id="{A974E005-8820-6146-9CD4-F3D8AA51246C}" type="datetime1">
              <a:rPr lang="zh-CN" altLang="en-US" smtClean="0"/>
              <a:pPr>
                <a:defRPr/>
              </a:pPr>
              <a:t>16/8/31</a:t>
            </a:fld>
            <a:endParaRPr lang="zh-CN" altLang="en-US"/>
          </a:p>
        </p:txBody>
      </p:sp>
      <p:sp>
        <p:nvSpPr>
          <p:cNvPr id="5" name="页脚占位符 4"/>
          <p:cNvSpPr>
            <a:spLocks noGrp="1"/>
          </p:cNvSpPr>
          <p:nvPr>
            <p:ph type="ftr" sz="quarter" idx="11"/>
          </p:nvPr>
        </p:nvSpPr>
        <p:spPr/>
        <p:txBody>
          <a:bodyPr/>
          <a:lstStyle/>
          <a:p>
            <a:pPr>
              <a:defRPr/>
            </a:pPr>
            <a:r>
              <a:rPr lang="zh-CN" altLang="en-US" smtClean="0"/>
              <a:t>数字图像处理</a:t>
            </a:r>
            <a:r>
              <a:rPr lang="en-US" altLang="zh-CN" smtClean="0"/>
              <a:t>-</a:t>
            </a:r>
            <a:r>
              <a:rPr lang="zh-CN" altLang="en-US" smtClean="0"/>
              <a:t>第</a:t>
            </a:r>
            <a:r>
              <a:rPr lang="en-US" altLang="zh-CN" smtClean="0"/>
              <a:t>2</a:t>
            </a:r>
            <a:r>
              <a:rPr lang="zh-CN" altLang="en-US" smtClean="0"/>
              <a:t>讲</a:t>
            </a:r>
            <a:endParaRPr lang="zh-CN" altLang="en-US"/>
          </a:p>
        </p:txBody>
      </p:sp>
      <p:sp>
        <p:nvSpPr>
          <p:cNvPr id="6" name="幻灯片编号占位符 5"/>
          <p:cNvSpPr>
            <a:spLocks noGrp="1"/>
          </p:cNvSpPr>
          <p:nvPr>
            <p:ph type="sldNum" sz="quarter" idx="12"/>
          </p:nvPr>
        </p:nvSpPr>
        <p:spPr/>
        <p:txBody>
          <a:bodyPr/>
          <a:lstStyle/>
          <a:p>
            <a:pPr>
              <a:defRPr/>
            </a:pPr>
            <a:fld id="{A3CB10BE-3BDA-4653-8168-CCA7A6ACD1D5}" type="slidenum">
              <a:rPr lang="zh-CN" altLang="en-US" smtClean="0"/>
              <a:pPr>
                <a:defRPr/>
              </a:pPr>
              <a:t>34</a:t>
            </a:fld>
            <a:endParaRPr lang="zh-CN" altLang="en-US"/>
          </a:p>
        </p:txBody>
      </p:sp>
      <p:pic>
        <p:nvPicPr>
          <p:cNvPr id="11" name="图片 1"/>
          <p:cNvPicPr>
            <a:picLocks/>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27984" y="4581128"/>
            <a:ext cx="3744416" cy="1656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5492212"/>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0">
          <a:blip r:embed="rId3" cstate="print"/>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850106"/>
          </a:xfrm>
        </p:spPr>
        <p:txBody>
          <a:bodyPr>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l"/>
            <a:r>
              <a:rPr lang="en-US" altLang="zh-CN" b="1" spc="50" dirty="0" smtClean="0">
                <a:ln w="11430"/>
                <a:solidFill>
                  <a:srgbClr val="660066"/>
                </a:solidFill>
                <a:effectLst>
                  <a:outerShdw blurRad="76200" dist="50800" dir="5400000" algn="tl" rotWithShape="0">
                    <a:srgbClr val="000000">
                      <a:alpha val="65000"/>
                    </a:srgbClr>
                  </a:outerShdw>
                </a:effectLst>
                <a:latin typeface="Calibri" pitchFamily="34" charset="0"/>
                <a:ea typeface="华文琥珀"/>
                <a:cs typeface="+mn-cs"/>
              </a:rPr>
              <a:t>§2.5</a:t>
            </a:r>
            <a:r>
              <a:rPr lang="zh-CN" altLang="en-US" b="1" spc="50" dirty="0" smtClean="0">
                <a:ln w="11430"/>
                <a:solidFill>
                  <a:srgbClr val="660066"/>
                </a:solidFill>
                <a:effectLst>
                  <a:outerShdw blurRad="76200" dist="50800" dir="5400000" algn="tl" rotWithShape="0">
                    <a:srgbClr val="000000">
                      <a:alpha val="65000"/>
                    </a:srgbClr>
                  </a:outerShdw>
                </a:effectLst>
                <a:latin typeface="Calibri" pitchFamily="34" charset="0"/>
                <a:ea typeface="华文琥珀"/>
                <a:cs typeface="+mn-cs"/>
              </a:rPr>
              <a:t>图像坐标变换及应用</a:t>
            </a:r>
            <a:endParaRPr lang="zh-CN" altLang="en-US" b="1" spc="50" dirty="0">
              <a:ln w="11430"/>
              <a:solidFill>
                <a:srgbClr val="660066"/>
              </a:solidFill>
              <a:effectLst>
                <a:outerShdw blurRad="76200" dist="50800" dir="5400000" algn="tl" rotWithShape="0">
                  <a:srgbClr val="000000">
                    <a:alpha val="65000"/>
                  </a:srgbClr>
                </a:outerShdw>
              </a:effectLst>
              <a:latin typeface="Calibri" pitchFamily="34" charset="0"/>
              <a:ea typeface="华文琥珀"/>
              <a:cs typeface="+mn-cs"/>
            </a:endParaRPr>
          </a:p>
        </p:txBody>
      </p:sp>
      <p:sp>
        <p:nvSpPr>
          <p:cNvPr id="3" name="内容占位符 2"/>
          <p:cNvSpPr>
            <a:spLocks noGrp="1"/>
          </p:cNvSpPr>
          <p:nvPr>
            <p:ph idx="1"/>
          </p:nvPr>
        </p:nvSpPr>
        <p:spPr>
          <a:xfrm>
            <a:off x="457200" y="1196752"/>
            <a:ext cx="8229600" cy="5400600"/>
          </a:xfrm>
        </p:spPr>
        <p:txBody>
          <a:bodyPr/>
          <a:lstStyle/>
          <a:p>
            <a:r>
              <a:rPr kumimoji="1" lang="zh-CN" altLang="en-US" sz="2800" dirty="0" smtClean="0"/>
              <a:t>几何失真及其校正</a:t>
            </a:r>
          </a:p>
          <a:p>
            <a:pPr marL="457200" lvl="1" indent="0">
              <a:buNone/>
            </a:pPr>
            <a:r>
              <a:rPr kumimoji="1" lang="zh-CN" altLang="en-US" sz="2400" dirty="0" smtClean="0"/>
              <a:t>双线性插值介绍</a:t>
            </a:r>
            <a:endParaRPr kumimoji="1" lang="en-US" altLang="zh-CN" sz="2400" dirty="0" smtClean="0"/>
          </a:p>
          <a:p>
            <a:pPr marL="457200" lvl="1" indent="0">
              <a:buNone/>
            </a:pPr>
            <a:r>
              <a:rPr lang="zh-CN" altLang="zh-CN" sz="2400" dirty="0" smtClean="0"/>
              <a:t>利用</a:t>
            </a:r>
            <a:r>
              <a:rPr lang="en-US" altLang="zh-CN" sz="2400" dirty="0"/>
              <a:t>(</a:t>
            </a:r>
            <a:r>
              <a:rPr lang="en-US" altLang="zh-CN" sz="2400" i="1" dirty="0"/>
              <a:t>x'</a:t>
            </a:r>
            <a:r>
              <a:rPr lang="en-US" altLang="zh-CN" sz="2400" dirty="0"/>
              <a:t>, </a:t>
            </a:r>
            <a:r>
              <a:rPr lang="en-US" altLang="zh-CN" sz="2400" i="1" dirty="0"/>
              <a:t>y'</a:t>
            </a:r>
            <a:r>
              <a:rPr lang="en-US" altLang="zh-CN" sz="2400" dirty="0"/>
              <a:t> )</a:t>
            </a:r>
            <a:r>
              <a:rPr lang="zh-CN" altLang="zh-CN" sz="2400" dirty="0"/>
              <a:t>点的</a:t>
            </a:r>
            <a:r>
              <a:rPr lang="en-US" altLang="zh-CN" sz="2400" dirty="0"/>
              <a:t>4</a:t>
            </a:r>
            <a:r>
              <a:rPr lang="zh-CN" altLang="zh-CN" sz="2400" dirty="0"/>
              <a:t>个最近邻像素的灰度值来计算</a:t>
            </a:r>
            <a:r>
              <a:rPr lang="en-US" altLang="zh-CN" sz="2400" dirty="0"/>
              <a:t>(</a:t>
            </a:r>
            <a:r>
              <a:rPr lang="en-US" altLang="zh-CN" sz="2400" i="1" dirty="0"/>
              <a:t>x'</a:t>
            </a:r>
            <a:r>
              <a:rPr lang="en-US" altLang="zh-CN" sz="2400" dirty="0"/>
              <a:t>, </a:t>
            </a:r>
            <a:r>
              <a:rPr lang="en-US" altLang="zh-CN" sz="2400" i="1" dirty="0"/>
              <a:t>y'</a:t>
            </a:r>
            <a:r>
              <a:rPr lang="en-US" altLang="zh-CN" sz="2400" dirty="0"/>
              <a:t> )</a:t>
            </a:r>
            <a:r>
              <a:rPr lang="zh-CN" altLang="zh-CN" sz="2400" dirty="0"/>
              <a:t>点处的灰度值</a:t>
            </a:r>
            <a:endParaRPr kumimoji="1" lang="en-US" altLang="zh-CN" sz="2400" dirty="0" smtClean="0"/>
          </a:p>
        </p:txBody>
      </p:sp>
      <p:sp>
        <p:nvSpPr>
          <p:cNvPr id="4" name="日期占位符 3"/>
          <p:cNvSpPr>
            <a:spLocks noGrp="1"/>
          </p:cNvSpPr>
          <p:nvPr>
            <p:ph type="dt" sz="half" idx="10"/>
          </p:nvPr>
        </p:nvSpPr>
        <p:spPr/>
        <p:txBody>
          <a:bodyPr/>
          <a:lstStyle/>
          <a:p>
            <a:pPr>
              <a:defRPr/>
            </a:pPr>
            <a:fld id="{E418913F-1096-8847-957C-CD626446BF58}" type="datetime1">
              <a:rPr lang="zh-CN" altLang="en-US" smtClean="0"/>
              <a:pPr>
                <a:defRPr/>
              </a:pPr>
              <a:t>16/8/31</a:t>
            </a:fld>
            <a:endParaRPr lang="zh-CN" altLang="en-US"/>
          </a:p>
        </p:txBody>
      </p:sp>
      <p:sp>
        <p:nvSpPr>
          <p:cNvPr id="5" name="页脚占位符 4"/>
          <p:cNvSpPr>
            <a:spLocks noGrp="1"/>
          </p:cNvSpPr>
          <p:nvPr>
            <p:ph type="ftr" sz="quarter" idx="11"/>
          </p:nvPr>
        </p:nvSpPr>
        <p:spPr/>
        <p:txBody>
          <a:bodyPr/>
          <a:lstStyle/>
          <a:p>
            <a:pPr>
              <a:defRPr/>
            </a:pPr>
            <a:r>
              <a:rPr lang="zh-CN" altLang="en-US" smtClean="0"/>
              <a:t>数字图像处理</a:t>
            </a:r>
            <a:r>
              <a:rPr lang="en-US" altLang="zh-CN" smtClean="0"/>
              <a:t>-</a:t>
            </a:r>
            <a:r>
              <a:rPr lang="zh-CN" altLang="en-US" smtClean="0"/>
              <a:t>第</a:t>
            </a:r>
            <a:r>
              <a:rPr lang="en-US" altLang="zh-CN" smtClean="0"/>
              <a:t>2</a:t>
            </a:r>
            <a:r>
              <a:rPr lang="zh-CN" altLang="en-US" smtClean="0"/>
              <a:t>讲</a:t>
            </a:r>
            <a:endParaRPr lang="zh-CN" altLang="en-US"/>
          </a:p>
        </p:txBody>
      </p:sp>
      <p:sp>
        <p:nvSpPr>
          <p:cNvPr id="6" name="幻灯片编号占位符 5"/>
          <p:cNvSpPr>
            <a:spLocks noGrp="1"/>
          </p:cNvSpPr>
          <p:nvPr>
            <p:ph type="sldNum" sz="quarter" idx="12"/>
          </p:nvPr>
        </p:nvSpPr>
        <p:spPr/>
        <p:txBody>
          <a:bodyPr/>
          <a:lstStyle/>
          <a:p>
            <a:pPr>
              <a:defRPr/>
            </a:pPr>
            <a:fld id="{A3CB10BE-3BDA-4653-8168-CCA7A6ACD1D5}" type="slidenum">
              <a:rPr lang="zh-CN" altLang="en-US" smtClean="0"/>
              <a:pPr>
                <a:defRPr/>
              </a:pPr>
              <a:t>35</a:t>
            </a:fld>
            <a:endParaRPr lang="zh-CN" altLang="en-US"/>
          </a:p>
        </p:txBody>
      </p:sp>
      <p:pic>
        <p:nvPicPr>
          <p:cNvPr id="8" name="Picture 8" descr="020504"/>
          <p:cNvPicPr>
            <a:picLocks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l="-1906" t="-2963" r="-1906" b="-2963"/>
          <a:stretch>
            <a:fillRect/>
          </a:stretch>
        </p:blipFill>
        <p:spPr bwMode="auto">
          <a:xfrm>
            <a:off x="4860032" y="2996952"/>
            <a:ext cx="3959225" cy="259238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graphicFrame>
        <p:nvGraphicFramePr>
          <p:cNvPr id="9" name="Object 9"/>
          <p:cNvGraphicFramePr>
            <a:graphicFrameLocks/>
          </p:cNvGraphicFramePr>
          <p:nvPr>
            <p:extLst>
              <p:ext uri="{D42A27DB-BD31-4B8C-83A1-F6EECF244321}">
                <p14:modId xmlns:p14="http://schemas.microsoft.com/office/powerpoint/2010/main" val="2333048714"/>
              </p:ext>
            </p:extLst>
          </p:nvPr>
        </p:nvGraphicFramePr>
        <p:xfrm>
          <a:off x="782638" y="3284538"/>
          <a:ext cx="3833812" cy="395287"/>
        </p:xfrm>
        <a:graphic>
          <a:graphicData uri="http://schemas.openxmlformats.org/presentationml/2006/ole">
            <mc:AlternateContent xmlns:mc="http://schemas.openxmlformats.org/markup-compatibility/2006">
              <mc:Choice xmlns:v="urn:schemas-microsoft-com:vml" Requires="v">
                <p:oleObj spid="_x0000_s13433" name="Equation" r:id="rId5" imgW="1828440" imgH="182520" progId="">
                  <p:embed/>
                </p:oleObj>
              </mc:Choice>
              <mc:Fallback>
                <p:oleObj name="Equation" r:id="rId5" imgW="1828440" imgH="182520" progId="">
                  <p:embed/>
                  <p:pic>
                    <p:nvPicPr>
                      <p:cNvPr id="0" name="Picture 76"/>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82638" y="3284538"/>
                        <a:ext cx="3833812" cy="395287"/>
                      </a:xfrm>
                      <a:prstGeom prst="rect">
                        <a:avLst/>
                      </a:prstGeom>
                      <a:solidFill>
                        <a:srgbClr val="77933C"/>
                      </a:solidFill>
                    </p:spPr>
                  </p:pic>
                </p:oleObj>
              </mc:Fallback>
            </mc:AlternateContent>
          </a:graphicData>
        </a:graphic>
      </p:graphicFrame>
      <p:graphicFrame>
        <p:nvGraphicFramePr>
          <p:cNvPr id="10" name="Object 12"/>
          <p:cNvGraphicFramePr>
            <a:graphicFrameLocks/>
          </p:cNvGraphicFramePr>
          <p:nvPr>
            <p:extLst>
              <p:ext uri="{D42A27DB-BD31-4B8C-83A1-F6EECF244321}">
                <p14:modId xmlns:p14="http://schemas.microsoft.com/office/powerpoint/2010/main" val="968161446"/>
              </p:ext>
            </p:extLst>
          </p:nvPr>
        </p:nvGraphicFramePr>
        <p:xfrm>
          <a:off x="755576" y="3932684"/>
          <a:ext cx="3887787" cy="395288"/>
        </p:xfrm>
        <a:graphic>
          <a:graphicData uri="http://schemas.openxmlformats.org/presentationml/2006/ole">
            <mc:AlternateContent xmlns:mc="http://schemas.openxmlformats.org/markup-compatibility/2006">
              <mc:Choice xmlns:v="urn:schemas-microsoft-com:vml" Requires="v">
                <p:oleObj spid="_x0000_s13434" name="Equation" r:id="rId7" imgW="1905000" imgH="190500" progId="">
                  <p:embed/>
                </p:oleObj>
              </mc:Choice>
              <mc:Fallback>
                <p:oleObj name="Equation" r:id="rId7" imgW="1905000" imgH="190500" progId="">
                  <p:embed/>
                  <p:pic>
                    <p:nvPicPr>
                      <p:cNvPr id="0" name="Picture 77"/>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55576" y="3932684"/>
                        <a:ext cx="3887787" cy="395288"/>
                      </a:xfrm>
                      <a:prstGeom prst="rect">
                        <a:avLst/>
                      </a:prstGeom>
                      <a:solidFill>
                        <a:srgbClr val="77933C"/>
                      </a:solidFill>
                    </p:spPr>
                  </p:pic>
                </p:oleObj>
              </mc:Fallback>
            </mc:AlternateContent>
          </a:graphicData>
        </a:graphic>
      </p:graphicFrame>
      <p:graphicFrame>
        <p:nvGraphicFramePr>
          <p:cNvPr id="12" name="Object 15"/>
          <p:cNvGraphicFramePr>
            <a:graphicFrameLocks/>
          </p:cNvGraphicFramePr>
          <p:nvPr>
            <p:extLst>
              <p:ext uri="{D42A27DB-BD31-4B8C-83A1-F6EECF244321}">
                <p14:modId xmlns:p14="http://schemas.microsoft.com/office/powerpoint/2010/main" val="3126631243"/>
              </p:ext>
            </p:extLst>
          </p:nvPr>
        </p:nvGraphicFramePr>
        <p:xfrm>
          <a:off x="546026" y="4797872"/>
          <a:ext cx="4176712" cy="431800"/>
        </p:xfrm>
        <a:graphic>
          <a:graphicData uri="http://schemas.openxmlformats.org/presentationml/2006/ole">
            <mc:AlternateContent xmlns:mc="http://schemas.openxmlformats.org/markup-compatibility/2006">
              <mc:Choice xmlns:v="urn:schemas-microsoft-com:vml" Requires="v">
                <p:oleObj spid="_x0000_s13435" name="Equation" r:id="rId9" imgW="2095500" imgH="190500" progId="">
                  <p:embed/>
                </p:oleObj>
              </mc:Choice>
              <mc:Fallback>
                <p:oleObj name="Equation" r:id="rId9" imgW="2095500" imgH="190500" progId="">
                  <p:embed/>
                  <p:pic>
                    <p:nvPicPr>
                      <p:cNvPr id="0" name="Picture 78"/>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46026" y="4797872"/>
                        <a:ext cx="4176712" cy="431800"/>
                      </a:xfrm>
                      <a:prstGeom prst="rect">
                        <a:avLst/>
                      </a:prstGeom>
                      <a:solidFill>
                        <a:srgbClr val="0000FF"/>
                      </a:solidFill>
                    </p:spPr>
                  </p:pic>
                </p:oleObj>
              </mc:Fallback>
            </mc:AlternateContent>
          </a:graphicData>
        </a:graphic>
      </p:graphicFrame>
    </p:spTree>
    <p:extLst>
      <p:ext uri="{BB962C8B-B14F-4D97-AF65-F5344CB8AC3E}">
        <p14:creationId xmlns:p14="http://schemas.microsoft.com/office/powerpoint/2010/main" val="2905316785"/>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850106"/>
          </a:xfrm>
        </p:spPr>
        <p:txBody>
          <a:bodyPr>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l"/>
            <a:r>
              <a:rPr lang="en-US" altLang="zh-CN" b="1" spc="50" dirty="0" smtClean="0">
                <a:ln w="11430"/>
                <a:solidFill>
                  <a:srgbClr val="660066"/>
                </a:solidFill>
                <a:effectLst>
                  <a:outerShdw blurRad="76200" dist="50800" dir="5400000" algn="tl" rotWithShape="0">
                    <a:srgbClr val="000000">
                      <a:alpha val="65000"/>
                    </a:srgbClr>
                  </a:outerShdw>
                </a:effectLst>
                <a:latin typeface="Calibri" pitchFamily="34" charset="0"/>
                <a:ea typeface="华文琥珀"/>
                <a:cs typeface="+mn-cs"/>
              </a:rPr>
              <a:t>§2.5</a:t>
            </a:r>
            <a:r>
              <a:rPr lang="zh-CN" altLang="en-US" b="1" spc="50" dirty="0" smtClean="0">
                <a:ln w="11430"/>
                <a:solidFill>
                  <a:srgbClr val="660066"/>
                </a:solidFill>
                <a:effectLst>
                  <a:outerShdw blurRad="76200" dist="50800" dir="5400000" algn="tl" rotWithShape="0">
                    <a:srgbClr val="000000">
                      <a:alpha val="65000"/>
                    </a:srgbClr>
                  </a:outerShdw>
                </a:effectLst>
                <a:latin typeface="Calibri" pitchFamily="34" charset="0"/>
                <a:ea typeface="华文琥珀"/>
                <a:cs typeface="+mn-cs"/>
              </a:rPr>
              <a:t>图像坐标变换及应用</a:t>
            </a:r>
            <a:endParaRPr lang="zh-CN" altLang="en-US" b="1" spc="50" dirty="0">
              <a:ln w="11430"/>
              <a:solidFill>
                <a:srgbClr val="660066"/>
              </a:solidFill>
              <a:effectLst>
                <a:outerShdw blurRad="76200" dist="50800" dir="5400000" algn="tl" rotWithShape="0">
                  <a:srgbClr val="000000">
                    <a:alpha val="65000"/>
                  </a:srgbClr>
                </a:outerShdw>
              </a:effectLst>
              <a:latin typeface="Calibri" pitchFamily="34" charset="0"/>
              <a:ea typeface="华文琥珀"/>
              <a:cs typeface="+mn-cs"/>
            </a:endParaRPr>
          </a:p>
        </p:txBody>
      </p:sp>
      <p:sp>
        <p:nvSpPr>
          <p:cNvPr id="3" name="内容占位符 2"/>
          <p:cNvSpPr>
            <a:spLocks noGrp="1"/>
          </p:cNvSpPr>
          <p:nvPr>
            <p:ph idx="1"/>
          </p:nvPr>
        </p:nvSpPr>
        <p:spPr>
          <a:xfrm>
            <a:off x="457200" y="1196752"/>
            <a:ext cx="8229600" cy="5400600"/>
          </a:xfrm>
        </p:spPr>
        <p:txBody>
          <a:bodyPr/>
          <a:lstStyle/>
          <a:p>
            <a:r>
              <a:rPr kumimoji="1" lang="zh-CN" altLang="en-US" sz="2800" dirty="0" smtClean="0"/>
              <a:t>几何校正应用</a:t>
            </a:r>
            <a:endParaRPr kumimoji="1" lang="en-US" altLang="zh-CN" sz="2800" dirty="0" smtClean="0"/>
          </a:p>
          <a:p>
            <a:pPr lvl="1" eaLnBrk="1" hangingPunct="1">
              <a:lnSpc>
                <a:spcPct val="120000"/>
              </a:lnSpc>
            </a:pPr>
            <a:r>
              <a:rPr lang="zh-CN" altLang="en-US" dirty="0">
                <a:effectLst>
                  <a:outerShdw blurRad="38100" dist="38100" dir="2700000" algn="tl">
                    <a:srgbClr val="DDDDDD"/>
                  </a:outerShdw>
                </a:effectLst>
                <a:latin typeface="Tahoma" charset="0"/>
                <a:ea typeface="宋体" charset="0"/>
              </a:rPr>
              <a:t>魔镜的实现过程</a:t>
            </a:r>
          </a:p>
          <a:p>
            <a:pPr lvl="1" eaLnBrk="1" hangingPunct="1">
              <a:lnSpc>
                <a:spcPct val="120000"/>
              </a:lnSpc>
            </a:pPr>
            <a:r>
              <a:rPr lang="zh-CN" altLang="en-US" sz="2400" dirty="0">
                <a:latin typeface="Tahoma" charset="0"/>
                <a:ea typeface="宋体" charset="0"/>
              </a:rPr>
              <a:t>采集玩家头像</a:t>
            </a:r>
          </a:p>
          <a:p>
            <a:pPr lvl="1" eaLnBrk="1" hangingPunct="1">
              <a:lnSpc>
                <a:spcPct val="120000"/>
              </a:lnSpc>
            </a:pPr>
            <a:r>
              <a:rPr lang="zh-CN" altLang="en-US" sz="2400" dirty="0">
                <a:latin typeface="Tahoma" charset="0"/>
                <a:ea typeface="宋体" charset="0"/>
              </a:rPr>
              <a:t>自动搜索制定控制点</a:t>
            </a:r>
          </a:p>
          <a:p>
            <a:pPr lvl="2" eaLnBrk="1" hangingPunct="1">
              <a:lnSpc>
                <a:spcPct val="120000"/>
              </a:lnSpc>
            </a:pPr>
            <a:r>
              <a:rPr lang="zh-CN" altLang="en-US" sz="2000" dirty="0">
                <a:latin typeface="Tahoma" charset="0"/>
                <a:ea typeface="宋体" charset="0"/>
              </a:rPr>
              <a:t>瞳孔、鼻尖、嘴角</a:t>
            </a:r>
          </a:p>
          <a:p>
            <a:pPr lvl="2" eaLnBrk="1" hangingPunct="1">
              <a:lnSpc>
                <a:spcPct val="120000"/>
              </a:lnSpc>
            </a:pPr>
            <a:r>
              <a:rPr lang="zh-CN" altLang="en-US" sz="2000" dirty="0">
                <a:latin typeface="Tahoma" charset="0"/>
                <a:ea typeface="宋体" charset="0"/>
              </a:rPr>
              <a:t>额头、脸颊和下颚的特征位置</a:t>
            </a:r>
          </a:p>
          <a:p>
            <a:pPr lvl="1" eaLnBrk="1" hangingPunct="1">
              <a:lnSpc>
                <a:spcPct val="120000"/>
              </a:lnSpc>
            </a:pPr>
            <a:r>
              <a:rPr lang="zh-CN" altLang="en-US" sz="2400" dirty="0">
                <a:latin typeface="Tahoma" charset="0"/>
                <a:ea typeface="宋体" charset="0"/>
              </a:rPr>
              <a:t>几何变换</a:t>
            </a:r>
            <a:r>
              <a:rPr lang="en-US" altLang="zh-CN" sz="2400" dirty="0">
                <a:latin typeface="Tahoma" charset="0"/>
                <a:ea typeface="宋体" charset="0"/>
              </a:rPr>
              <a:t>-</a:t>
            </a:r>
            <a:r>
              <a:rPr lang="zh-CN" altLang="en-US" sz="2400" dirty="0">
                <a:latin typeface="Tahoma" charset="0"/>
                <a:ea typeface="宋体" charset="0"/>
              </a:rPr>
              <a:t>玩家变形</a:t>
            </a:r>
          </a:p>
          <a:p>
            <a:pPr lvl="1" eaLnBrk="1" hangingPunct="1">
              <a:lnSpc>
                <a:spcPct val="120000"/>
              </a:lnSpc>
            </a:pPr>
            <a:r>
              <a:rPr lang="zh-CN" altLang="en-US" sz="2400" dirty="0">
                <a:latin typeface="Tahoma" charset="0"/>
                <a:ea typeface="宋体" charset="0"/>
              </a:rPr>
              <a:t>实时匹配</a:t>
            </a:r>
            <a:r>
              <a:rPr lang="en-US" altLang="zh-CN" sz="2400" dirty="0">
                <a:latin typeface="Tahoma" charset="0"/>
                <a:ea typeface="宋体" charset="0"/>
              </a:rPr>
              <a:t>-</a:t>
            </a:r>
            <a:r>
              <a:rPr lang="zh-CN" altLang="en-US" sz="2400" dirty="0">
                <a:latin typeface="Tahoma" charset="0"/>
                <a:ea typeface="宋体" charset="0"/>
              </a:rPr>
              <a:t>动作模仿</a:t>
            </a:r>
          </a:p>
          <a:p>
            <a:endParaRPr kumimoji="1" lang="zh-CN" altLang="en-US" sz="2800" dirty="0" smtClean="0"/>
          </a:p>
        </p:txBody>
      </p:sp>
      <p:sp>
        <p:nvSpPr>
          <p:cNvPr id="4" name="日期占位符 3"/>
          <p:cNvSpPr>
            <a:spLocks noGrp="1"/>
          </p:cNvSpPr>
          <p:nvPr>
            <p:ph type="dt" sz="half" idx="10"/>
          </p:nvPr>
        </p:nvSpPr>
        <p:spPr/>
        <p:txBody>
          <a:bodyPr/>
          <a:lstStyle/>
          <a:p>
            <a:pPr>
              <a:defRPr/>
            </a:pPr>
            <a:fld id="{57531857-AF9D-B545-AD79-4F4DC51D11FB}" type="datetime1">
              <a:rPr lang="zh-CN" altLang="en-US" smtClean="0"/>
              <a:pPr>
                <a:defRPr/>
              </a:pPr>
              <a:t>16/8/31</a:t>
            </a:fld>
            <a:endParaRPr lang="zh-CN" altLang="en-US"/>
          </a:p>
        </p:txBody>
      </p:sp>
      <p:sp>
        <p:nvSpPr>
          <p:cNvPr id="5" name="页脚占位符 4"/>
          <p:cNvSpPr>
            <a:spLocks noGrp="1"/>
          </p:cNvSpPr>
          <p:nvPr>
            <p:ph type="ftr" sz="quarter" idx="11"/>
          </p:nvPr>
        </p:nvSpPr>
        <p:spPr/>
        <p:txBody>
          <a:bodyPr/>
          <a:lstStyle/>
          <a:p>
            <a:pPr>
              <a:defRPr/>
            </a:pPr>
            <a:r>
              <a:rPr lang="zh-CN" altLang="en-US" smtClean="0"/>
              <a:t>数字图像处理</a:t>
            </a:r>
            <a:r>
              <a:rPr lang="en-US" altLang="zh-CN" smtClean="0"/>
              <a:t>-</a:t>
            </a:r>
            <a:r>
              <a:rPr lang="zh-CN" altLang="en-US" smtClean="0"/>
              <a:t>第</a:t>
            </a:r>
            <a:r>
              <a:rPr lang="en-US" altLang="zh-CN" smtClean="0"/>
              <a:t>2</a:t>
            </a:r>
            <a:r>
              <a:rPr lang="zh-CN" altLang="en-US" smtClean="0"/>
              <a:t>讲</a:t>
            </a:r>
            <a:endParaRPr lang="zh-CN" altLang="en-US"/>
          </a:p>
        </p:txBody>
      </p:sp>
      <p:sp>
        <p:nvSpPr>
          <p:cNvPr id="6" name="幻灯片编号占位符 5"/>
          <p:cNvSpPr>
            <a:spLocks noGrp="1"/>
          </p:cNvSpPr>
          <p:nvPr>
            <p:ph type="sldNum" sz="quarter" idx="12"/>
          </p:nvPr>
        </p:nvSpPr>
        <p:spPr/>
        <p:txBody>
          <a:bodyPr/>
          <a:lstStyle/>
          <a:p>
            <a:pPr>
              <a:defRPr/>
            </a:pPr>
            <a:fld id="{A3CB10BE-3BDA-4653-8168-CCA7A6ACD1D5}" type="slidenum">
              <a:rPr lang="zh-CN" altLang="en-US" smtClean="0"/>
              <a:pPr>
                <a:defRPr/>
              </a:pPr>
              <a:t>36</a:t>
            </a:fld>
            <a:endParaRPr lang="zh-CN" altLang="en-US"/>
          </a:p>
        </p:txBody>
      </p:sp>
      <p:sp>
        <p:nvSpPr>
          <p:cNvPr id="7" name="文本框 6"/>
          <p:cNvSpPr txBox="1"/>
          <p:nvPr/>
        </p:nvSpPr>
        <p:spPr>
          <a:xfrm>
            <a:off x="5988348" y="4521818"/>
            <a:ext cx="184666" cy="369332"/>
          </a:xfrm>
          <a:prstGeom prst="rect">
            <a:avLst/>
          </a:prstGeom>
          <a:noFill/>
        </p:spPr>
        <p:txBody>
          <a:bodyPr wrap="none" rtlCol="0">
            <a:spAutoFit/>
          </a:bodyPr>
          <a:lstStyle/>
          <a:p>
            <a:endParaRPr kumimoji="1" lang="zh-CN" altLang="en-US" dirty="0"/>
          </a:p>
        </p:txBody>
      </p:sp>
      <p:pic>
        <p:nvPicPr>
          <p:cNvPr id="13"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48064" y="1340768"/>
            <a:ext cx="3752850"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8752408"/>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850106"/>
          </a:xfrm>
        </p:spPr>
        <p:txBody>
          <a:bodyPr>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l"/>
            <a:r>
              <a:rPr lang="en-US" altLang="zh-CN" b="1" spc="50" dirty="0" smtClean="0">
                <a:ln w="11430"/>
                <a:solidFill>
                  <a:srgbClr val="660066"/>
                </a:solidFill>
                <a:effectLst>
                  <a:outerShdw blurRad="76200" dist="50800" dir="5400000" algn="tl" rotWithShape="0">
                    <a:srgbClr val="000000">
                      <a:alpha val="65000"/>
                    </a:srgbClr>
                  </a:outerShdw>
                </a:effectLst>
                <a:latin typeface="Calibri" pitchFamily="34" charset="0"/>
                <a:ea typeface="华文琥珀"/>
                <a:cs typeface="+mn-cs"/>
              </a:rPr>
              <a:t>§2.5</a:t>
            </a:r>
            <a:r>
              <a:rPr lang="zh-CN" altLang="en-US" b="1" spc="50" dirty="0" smtClean="0">
                <a:ln w="11430"/>
                <a:solidFill>
                  <a:srgbClr val="660066"/>
                </a:solidFill>
                <a:effectLst>
                  <a:outerShdw blurRad="76200" dist="50800" dir="5400000" algn="tl" rotWithShape="0">
                    <a:srgbClr val="000000">
                      <a:alpha val="65000"/>
                    </a:srgbClr>
                  </a:outerShdw>
                </a:effectLst>
                <a:latin typeface="Calibri" pitchFamily="34" charset="0"/>
                <a:ea typeface="华文琥珀"/>
                <a:cs typeface="+mn-cs"/>
              </a:rPr>
              <a:t>图像坐标变换及应用</a:t>
            </a:r>
            <a:endParaRPr lang="zh-CN" altLang="en-US" b="1" spc="50" dirty="0">
              <a:ln w="11430"/>
              <a:solidFill>
                <a:srgbClr val="660066"/>
              </a:solidFill>
              <a:effectLst>
                <a:outerShdw blurRad="76200" dist="50800" dir="5400000" algn="tl" rotWithShape="0">
                  <a:srgbClr val="000000">
                    <a:alpha val="65000"/>
                  </a:srgbClr>
                </a:outerShdw>
              </a:effectLst>
              <a:latin typeface="Calibri" pitchFamily="34" charset="0"/>
              <a:ea typeface="华文琥珀"/>
              <a:cs typeface="+mn-cs"/>
            </a:endParaRPr>
          </a:p>
        </p:txBody>
      </p:sp>
      <p:sp>
        <p:nvSpPr>
          <p:cNvPr id="3" name="内容占位符 2"/>
          <p:cNvSpPr>
            <a:spLocks noGrp="1"/>
          </p:cNvSpPr>
          <p:nvPr>
            <p:ph idx="1"/>
          </p:nvPr>
        </p:nvSpPr>
        <p:spPr>
          <a:xfrm>
            <a:off x="457200" y="1196752"/>
            <a:ext cx="8229600" cy="5400600"/>
          </a:xfrm>
        </p:spPr>
        <p:txBody>
          <a:bodyPr/>
          <a:lstStyle/>
          <a:p>
            <a:r>
              <a:rPr kumimoji="1" lang="zh-CN" altLang="en-US" sz="2800" dirty="0" smtClean="0"/>
              <a:t>几何校正应用</a:t>
            </a:r>
            <a:endParaRPr kumimoji="1" lang="en-US" altLang="zh-CN" sz="2800" dirty="0" smtClean="0"/>
          </a:p>
          <a:p>
            <a:pPr lvl="1"/>
            <a:r>
              <a:rPr kumimoji="1" lang="zh-CN" altLang="en-US" sz="2400" dirty="0" smtClean="0"/>
              <a:t>人脸图像匹配</a:t>
            </a:r>
            <a:endParaRPr kumimoji="1" lang="en-US" altLang="zh-CN" sz="2400" dirty="0" smtClean="0"/>
          </a:p>
          <a:p>
            <a:endParaRPr kumimoji="1" lang="zh-CN" altLang="en-US" sz="2800" dirty="0" smtClean="0"/>
          </a:p>
        </p:txBody>
      </p:sp>
      <p:sp>
        <p:nvSpPr>
          <p:cNvPr id="4" name="日期占位符 3"/>
          <p:cNvSpPr>
            <a:spLocks noGrp="1"/>
          </p:cNvSpPr>
          <p:nvPr>
            <p:ph type="dt" sz="half" idx="10"/>
          </p:nvPr>
        </p:nvSpPr>
        <p:spPr/>
        <p:txBody>
          <a:bodyPr/>
          <a:lstStyle/>
          <a:p>
            <a:pPr>
              <a:defRPr/>
            </a:pPr>
            <a:fld id="{5E6FBA55-2467-F949-BDF3-4D66FF5BD303}" type="datetime1">
              <a:rPr lang="zh-CN" altLang="en-US" smtClean="0"/>
              <a:pPr>
                <a:defRPr/>
              </a:pPr>
              <a:t>16/8/31</a:t>
            </a:fld>
            <a:endParaRPr lang="zh-CN" altLang="en-US"/>
          </a:p>
        </p:txBody>
      </p:sp>
      <p:sp>
        <p:nvSpPr>
          <p:cNvPr id="5" name="页脚占位符 4"/>
          <p:cNvSpPr>
            <a:spLocks noGrp="1"/>
          </p:cNvSpPr>
          <p:nvPr>
            <p:ph type="ftr" sz="quarter" idx="11"/>
          </p:nvPr>
        </p:nvSpPr>
        <p:spPr/>
        <p:txBody>
          <a:bodyPr/>
          <a:lstStyle/>
          <a:p>
            <a:pPr>
              <a:defRPr/>
            </a:pPr>
            <a:r>
              <a:rPr lang="zh-CN" altLang="en-US" smtClean="0"/>
              <a:t>数字图像处理</a:t>
            </a:r>
            <a:r>
              <a:rPr lang="en-US" altLang="zh-CN" smtClean="0"/>
              <a:t>-</a:t>
            </a:r>
            <a:r>
              <a:rPr lang="zh-CN" altLang="en-US" smtClean="0"/>
              <a:t>第</a:t>
            </a:r>
            <a:r>
              <a:rPr lang="en-US" altLang="zh-CN" smtClean="0"/>
              <a:t>2</a:t>
            </a:r>
            <a:r>
              <a:rPr lang="zh-CN" altLang="en-US" smtClean="0"/>
              <a:t>讲</a:t>
            </a:r>
            <a:endParaRPr lang="zh-CN" altLang="en-US"/>
          </a:p>
        </p:txBody>
      </p:sp>
      <p:sp>
        <p:nvSpPr>
          <p:cNvPr id="6" name="幻灯片编号占位符 5"/>
          <p:cNvSpPr>
            <a:spLocks noGrp="1"/>
          </p:cNvSpPr>
          <p:nvPr>
            <p:ph type="sldNum" sz="quarter" idx="12"/>
          </p:nvPr>
        </p:nvSpPr>
        <p:spPr/>
        <p:txBody>
          <a:bodyPr/>
          <a:lstStyle/>
          <a:p>
            <a:pPr>
              <a:defRPr/>
            </a:pPr>
            <a:fld id="{A3CB10BE-3BDA-4653-8168-CCA7A6ACD1D5}" type="slidenum">
              <a:rPr lang="zh-CN" altLang="en-US" smtClean="0"/>
              <a:pPr>
                <a:defRPr/>
              </a:pPr>
              <a:t>37</a:t>
            </a:fld>
            <a:endParaRPr lang="zh-CN" altLang="en-US"/>
          </a:p>
        </p:txBody>
      </p:sp>
      <p:sp>
        <p:nvSpPr>
          <p:cNvPr id="7" name="文本框 6"/>
          <p:cNvSpPr txBox="1"/>
          <p:nvPr/>
        </p:nvSpPr>
        <p:spPr>
          <a:xfrm>
            <a:off x="5988348" y="4521818"/>
            <a:ext cx="184666" cy="369332"/>
          </a:xfrm>
          <a:prstGeom prst="rect">
            <a:avLst/>
          </a:prstGeom>
          <a:noFill/>
        </p:spPr>
        <p:txBody>
          <a:bodyPr wrap="none" rtlCol="0">
            <a:spAutoFit/>
          </a:bodyPr>
          <a:lstStyle/>
          <a:p>
            <a:endParaRPr kumimoji="1" lang="zh-CN" altLang="en-US" dirty="0"/>
          </a:p>
        </p:txBody>
      </p:sp>
      <p:pic>
        <p:nvPicPr>
          <p:cNvPr id="9"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5576" y="2348880"/>
            <a:ext cx="4114800" cy="3659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946576" y="1663080"/>
            <a:ext cx="3990975"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4" descr="C:\Documents and Settings\danielwen\桌面\奥巴马2里根2.bmp"/>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946576" y="1663080"/>
            <a:ext cx="3952875"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5" descr="C:\Documents and Settings\danielwen\桌面\奥巴马2里根3.bmp"/>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946576" y="1663080"/>
            <a:ext cx="39243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6" descr="C:\Documents and Settings\danielwen\桌面\奥巴马2里根4.bmp"/>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946576" y="1663080"/>
            <a:ext cx="3914775"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411746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0"/>
                                        <p:tgtEl>
                                          <p:spTgt spid="11"/>
                                        </p:tgtEl>
                                      </p:cBhvr>
                                    </p:animEffect>
                                  </p:childTnLst>
                                </p:cTn>
                              </p:par>
                            </p:childTnLst>
                          </p:cTn>
                        </p:par>
                        <p:par>
                          <p:cTn id="13" fill="hold">
                            <p:stCondLst>
                              <p:cond delay="5000"/>
                            </p:stCondLst>
                            <p:childTnLst>
                              <p:par>
                                <p:cTn id="14" presetID="10" presetClass="entr" presetSubtype="0" fill="hold" nodeType="after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0"/>
                                        <p:tgtEl>
                                          <p:spTgt spid="12"/>
                                        </p:tgtEl>
                                      </p:cBhvr>
                                    </p:animEffect>
                                  </p:childTnLst>
                                </p:cTn>
                              </p:par>
                            </p:childTnLst>
                          </p:cTn>
                        </p:par>
                        <p:par>
                          <p:cTn id="17" fill="hold">
                            <p:stCondLst>
                              <p:cond delay="10000"/>
                            </p:stCondLst>
                            <p:childTnLst>
                              <p:par>
                                <p:cTn id="18" presetID="10" presetClass="entr" presetSubtype="0" fill="hold" nodeType="after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fade">
                                      <p:cBhvr>
                                        <p:cTn id="20" dur="5000"/>
                                        <p:tgtEl>
                                          <p:spTgt spid="14"/>
                                        </p:tgtEl>
                                      </p:cBhvr>
                                    </p:animEffect>
                                  </p:childTnLst>
                                </p:cTn>
                              </p:par>
                            </p:childTnLst>
                          </p:cTn>
                        </p:par>
                        <p:par>
                          <p:cTn id="21" fill="hold">
                            <p:stCondLst>
                              <p:cond delay="15000"/>
                            </p:stCondLst>
                            <p:childTnLst>
                              <p:par>
                                <p:cTn id="22" presetID="10" presetClass="exit" presetSubtype="0" fill="hold" nodeType="afterEffect">
                                  <p:stCondLst>
                                    <p:cond delay="0"/>
                                  </p:stCondLst>
                                  <p:childTnLst>
                                    <p:animEffect transition="out" filter="fade">
                                      <p:cBhvr>
                                        <p:cTn id="23" dur="3000"/>
                                        <p:tgtEl>
                                          <p:spTgt spid="14"/>
                                        </p:tgtEl>
                                      </p:cBhvr>
                                    </p:animEffect>
                                    <p:set>
                                      <p:cBhvr>
                                        <p:cTn id="24" dur="1" fill="hold">
                                          <p:stCondLst>
                                            <p:cond delay="2999"/>
                                          </p:stCondLst>
                                        </p:cTn>
                                        <p:tgtEl>
                                          <p:spTgt spid="14"/>
                                        </p:tgtEl>
                                        <p:attrNameLst>
                                          <p:attrName>style.visibility</p:attrName>
                                        </p:attrNameLst>
                                      </p:cBhvr>
                                      <p:to>
                                        <p:strVal val="hidden"/>
                                      </p:to>
                                    </p:set>
                                  </p:childTnLst>
                                </p:cTn>
                              </p:par>
                            </p:childTnLst>
                          </p:cTn>
                        </p:par>
                        <p:par>
                          <p:cTn id="25" fill="hold">
                            <p:stCondLst>
                              <p:cond delay="18000"/>
                            </p:stCondLst>
                            <p:childTnLst>
                              <p:par>
                                <p:cTn id="26" presetID="10" presetClass="exit" presetSubtype="0" fill="hold" nodeType="afterEffect">
                                  <p:stCondLst>
                                    <p:cond delay="0"/>
                                  </p:stCondLst>
                                  <p:childTnLst>
                                    <p:animEffect transition="out" filter="fade">
                                      <p:cBhvr>
                                        <p:cTn id="27" dur="3000"/>
                                        <p:tgtEl>
                                          <p:spTgt spid="12"/>
                                        </p:tgtEl>
                                      </p:cBhvr>
                                    </p:animEffect>
                                    <p:set>
                                      <p:cBhvr>
                                        <p:cTn id="28" dur="1" fill="hold">
                                          <p:stCondLst>
                                            <p:cond delay="2999"/>
                                          </p:stCondLst>
                                        </p:cTn>
                                        <p:tgtEl>
                                          <p:spTgt spid="12"/>
                                        </p:tgtEl>
                                        <p:attrNameLst>
                                          <p:attrName>style.visibility</p:attrName>
                                        </p:attrNameLst>
                                      </p:cBhvr>
                                      <p:to>
                                        <p:strVal val="hidden"/>
                                      </p:to>
                                    </p:set>
                                  </p:childTnLst>
                                </p:cTn>
                              </p:par>
                            </p:childTnLst>
                          </p:cTn>
                        </p:par>
                        <p:par>
                          <p:cTn id="29" fill="hold">
                            <p:stCondLst>
                              <p:cond delay="21000"/>
                            </p:stCondLst>
                            <p:childTnLst>
                              <p:par>
                                <p:cTn id="30" presetID="10" presetClass="exit" presetSubtype="0" fill="hold" nodeType="afterEffect">
                                  <p:stCondLst>
                                    <p:cond delay="0"/>
                                  </p:stCondLst>
                                  <p:childTnLst>
                                    <p:animEffect transition="out" filter="fade">
                                      <p:cBhvr>
                                        <p:cTn id="31" dur="3000"/>
                                        <p:tgtEl>
                                          <p:spTgt spid="11"/>
                                        </p:tgtEl>
                                      </p:cBhvr>
                                    </p:animEffect>
                                    <p:set>
                                      <p:cBhvr>
                                        <p:cTn id="32" dur="1" fill="hold">
                                          <p:stCondLst>
                                            <p:cond delay="299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778098"/>
          </a:xfrm>
        </p:spPr>
        <p:txBody>
          <a:bodyPr/>
          <a:lstStyle/>
          <a:p>
            <a:pPr algn="l"/>
            <a:r>
              <a:rPr lang="zh-CN" altLang="en-US" spc="10" dirty="0" smtClean="0">
                <a:solidFill>
                  <a:srgbClr val="0000FF"/>
                </a:solidFill>
                <a:effectLst>
                  <a:glow rad="76200">
                    <a:srgbClr val="FF00FF">
                      <a:alpha val="97000"/>
                    </a:srgbClr>
                  </a:glow>
                  <a:outerShdw blurRad="50800" dist="38100" dir="2700000" algn="tl" rotWithShape="0">
                    <a:srgbClr val="000000">
                      <a:alpha val="43000"/>
                    </a:srgbClr>
                  </a:outerShdw>
                </a:effectLst>
                <a:latin typeface="Calibri" pitchFamily="34" charset="0"/>
                <a:ea typeface="华文琥珀"/>
                <a:cs typeface="+mn-cs"/>
              </a:rPr>
              <a:t>本讲小结</a:t>
            </a:r>
            <a:endParaRPr lang="zh-CN" altLang="en-US" sz="5400" spc="10" dirty="0">
              <a:solidFill>
                <a:srgbClr val="0000FF"/>
              </a:solidFill>
              <a:effectLst>
                <a:glow rad="76200">
                  <a:srgbClr val="FF00FF">
                    <a:alpha val="97000"/>
                  </a:srgbClr>
                </a:glow>
                <a:outerShdw blurRad="50800" dist="38100" dir="2700000" algn="tl" rotWithShape="0">
                  <a:srgbClr val="000000">
                    <a:alpha val="43000"/>
                  </a:srgbClr>
                </a:outerShdw>
              </a:effectLst>
              <a:latin typeface="Calibri" pitchFamily="34" charset="0"/>
              <a:ea typeface="华文琥珀"/>
              <a:cs typeface="+mn-cs"/>
            </a:endParaRPr>
          </a:p>
        </p:txBody>
      </p:sp>
      <p:sp>
        <p:nvSpPr>
          <p:cNvPr id="3" name="内容占位符 2"/>
          <p:cNvSpPr>
            <a:spLocks noGrp="1"/>
          </p:cNvSpPr>
          <p:nvPr>
            <p:ph idx="1"/>
          </p:nvPr>
        </p:nvSpPr>
        <p:spPr>
          <a:xfrm>
            <a:off x="457200" y="1196752"/>
            <a:ext cx="8229600" cy="5256584"/>
          </a:xfrm>
        </p:spPr>
        <p:txBody>
          <a:bodyPr/>
          <a:lstStyle/>
          <a:p>
            <a:r>
              <a:rPr kumimoji="1" lang="zh-CN" altLang="en-US" sz="2800" dirty="0" smtClean="0"/>
              <a:t>几何成像模型</a:t>
            </a:r>
            <a:endParaRPr kumimoji="1" lang="en-US" altLang="zh-CN" sz="2800" dirty="0" smtClean="0"/>
          </a:p>
          <a:p>
            <a:pPr lvl="1"/>
            <a:r>
              <a:rPr kumimoji="1" lang="zh-CN" altLang="en-US" sz="2400" dirty="0" smtClean="0"/>
              <a:t>两个坐标系，图像空间分辨力与积分效应</a:t>
            </a:r>
            <a:endParaRPr kumimoji="1" lang="en-US" altLang="zh-CN" sz="2400" dirty="0" smtClean="0"/>
          </a:p>
          <a:p>
            <a:r>
              <a:rPr kumimoji="1" lang="zh-CN" altLang="en-US" sz="2800" dirty="0" smtClean="0"/>
              <a:t>亮度成像模型</a:t>
            </a:r>
            <a:endParaRPr kumimoji="1" lang="en-US" altLang="zh-CN" sz="2800" dirty="0" smtClean="0"/>
          </a:p>
          <a:p>
            <a:pPr lvl="1"/>
            <a:r>
              <a:rPr kumimoji="1" lang="zh-CN" altLang="en-US" sz="2400" dirty="0" smtClean="0"/>
              <a:t>人眼视觉特性，亮度灵敏度与对数效应，马赫带与微分效应</a:t>
            </a:r>
            <a:endParaRPr kumimoji="1" lang="en-US" altLang="zh-CN" sz="2400" dirty="0" smtClean="0"/>
          </a:p>
          <a:p>
            <a:r>
              <a:rPr kumimoji="1" lang="zh-CN" altLang="en-US" sz="2800" dirty="0" smtClean="0"/>
              <a:t>采样与量化</a:t>
            </a:r>
            <a:endParaRPr kumimoji="1" lang="en-US" altLang="zh-CN" sz="2800" dirty="0" smtClean="0"/>
          </a:p>
          <a:p>
            <a:pPr lvl="1"/>
            <a:r>
              <a:rPr kumimoji="1" lang="zh-CN" altLang="en-US" sz="2400" dirty="0" smtClean="0"/>
              <a:t>空间分辨力、灰度等级、灰度量化冗余的利用</a:t>
            </a:r>
            <a:endParaRPr kumimoji="1" lang="en-US" altLang="zh-CN" sz="2400" dirty="0" smtClean="0"/>
          </a:p>
          <a:p>
            <a:r>
              <a:rPr kumimoji="1" lang="zh-CN" altLang="en-US" sz="2800" dirty="0" smtClean="0"/>
              <a:t>像素间关系</a:t>
            </a:r>
            <a:endParaRPr kumimoji="1" lang="en-US" altLang="zh-CN" sz="2800" dirty="0" smtClean="0"/>
          </a:p>
          <a:p>
            <a:pPr lvl="1"/>
            <a:r>
              <a:rPr kumimoji="1" lang="zh-CN" altLang="en-US" sz="2400" dirty="0" smtClean="0"/>
              <a:t>邻域定义、距离定义</a:t>
            </a:r>
            <a:endParaRPr kumimoji="1" lang="en-US" altLang="zh-CN" sz="2400" dirty="0"/>
          </a:p>
          <a:p>
            <a:r>
              <a:rPr kumimoji="1" lang="zh-CN" altLang="en-US" sz="2800" dirty="0" smtClean="0"/>
              <a:t>坐标变换</a:t>
            </a:r>
            <a:endParaRPr kumimoji="1" lang="en-US" altLang="zh-CN" sz="2800" dirty="0" smtClean="0"/>
          </a:p>
          <a:p>
            <a:pPr lvl="1"/>
            <a:r>
              <a:rPr kumimoji="1" lang="zh-CN" altLang="en-US" sz="2400" dirty="0" smtClean="0"/>
              <a:t>坐标变换数学模型、几何校正方法及应用</a:t>
            </a:r>
            <a:endParaRPr kumimoji="1" lang="en-US" altLang="zh-CN" sz="2400" dirty="0" smtClean="0"/>
          </a:p>
        </p:txBody>
      </p:sp>
      <p:sp>
        <p:nvSpPr>
          <p:cNvPr id="4" name="日期占位符 3"/>
          <p:cNvSpPr>
            <a:spLocks noGrp="1"/>
          </p:cNvSpPr>
          <p:nvPr>
            <p:ph type="dt" sz="half" idx="10"/>
          </p:nvPr>
        </p:nvSpPr>
        <p:spPr/>
        <p:txBody>
          <a:bodyPr/>
          <a:lstStyle/>
          <a:p>
            <a:pPr>
              <a:defRPr/>
            </a:pPr>
            <a:fld id="{726D67C8-C8DD-E74A-A294-CAC01AD27F7E}" type="datetime1">
              <a:rPr lang="zh-CN" altLang="en-US" smtClean="0"/>
              <a:pPr>
                <a:defRPr/>
              </a:pPr>
              <a:t>16/8/31</a:t>
            </a:fld>
            <a:endParaRPr lang="zh-CN" altLang="en-US"/>
          </a:p>
        </p:txBody>
      </p:sp>
      <p:sp>
        <p:nvSpPr>
          <p:cNvPr id="5" name="页脚占位符 4"/>
          <p:cNvSpPr>
            <a:spLocks noGrp="1"/>
          </p:cNvSpPr>
          <p:nvPr>
            <p:ph type="ftr" sz="quarter" idx="11"/>
          </p:nvPr>
        </p:nvSpPr>
        <p:spPr/>
        <p:txBody>
          <a:bodyPr/>
          <a:lstStyle/>
          <a:p>
            <a:pPr>
              <a:defRPr/>
            </a:pPr>
            <a:r>
              <a:rPr lang="zh-CN" altLang="en-US" smtClean="0"/>
              <a:t>数字图像处理</a:t>
            </a:r>
            <a:r>
              <a:rPr lang="en-US" altLang="zh-CN" smtClean="0"/>
              <a:t>-</a:t>
            </a:r>
            <a:r>
              <a:rPr lang="zh-CN" altLang="en-US" smtClean="0"/>
              <a:t>第</a:t>
            </a:r>
            <a:r>
              <a:rPr lang="en-US" altLang="zh-CN" smtClean="0"/>
              <a:t>2</a:t>
            </a:r>
            <a:r>
              <a:rPr lang="zh-CN" altLang="en-US" smtClean="0"/>
              <a:t>讲</a:t>
            </a:r>
            <a:endParaRPr lang="zh-CN" altLang="en-US"/>
          </a:p>
        </p:txBody>
      </p:sp>
      <p:sp>
        <p:nvSpPr>
          <p:cNvPr id="6" name="幻灯片编号占位符 5"/>
          <p:cNvSpPr>
            <a:spLocks noGrp="1"/>
          </p:cNvSpPr>
          <p:nvPr>
            <p:ph type="sldNum" sz="quarter" idx="12"/>
          </p:nvPr>
        </p:nvSpPr>
        <p:spPr/>
        <p:txBody>
          <a:bodyPr/>
          <a:lstStyle/>
          <a:p>
            <a:pPr>
              <a:defRPr/>
            </a:pPr>
            <a:fld id="{A3CB10BE-3BDA-4653-8168-CCA7A6ACD1D5}" type="slidenum">
              <a:rPr lang="zh-CN" altLang="en-US" smtClean="0"/>
              <a:pPr>
                <a:defRPr/>
              </a:pPr>
              <a:t>38</a:t>
            </a:fld>
            <a:endParaRPr lang="zh-CN" altLang="en-US"/>
          </a:p>
        </p:txBody>
      </p:sp>
    </p:spTree>
    <p:extLst>
      <p:ext uri="{BB962C8B-B14F-4D97-AF65-F5344CB8AC3E}">
        <p14:creationId xmlns:p14="http://schemas.microsoft.com/office/powerpoint/2010/main" val="216056335"/>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850106"/>
          </a:xfrm>
        </p:spPr>
        <p:txBody>
          <a:bodyPr>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l"/>
            <a:r>
              <a:rPr lang="en-US" altLang="en-US" b="1" spc="5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Calibri" pitchFamily="34" charset="0"/>
                <a:ea typeface="华文琥珀"/>
                <a:cs typeface="+mn-cs"/>
              </a:rPr>
              <a:t>课堂实验</a:t>
            </a:r>
            <a:endParaRPr lang="zh-CN" altLang="en-US"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Calibri" pitchFamily="34" charset="0"/>
              <a:ea typeface="华文琥珀"/>
              <a:cs typeface="+mn-cs"/>
            </a:endParaRPr>
          </a:p>
        </p:txBody>
      </p:sp>
      <p:sp>
        <p:nvSpPr>
          <p:cNvPr id="3" name="内容占位符 2"/>
          <p:cNvSpPr>
            <a:spLocks noGrp="1"/>
          </p:cNvSpPr>
          <p:nvPr>
            <p:ph idx="1"/>
          </p:nvPr>
        </p:nvSpPr>
        <p:spPr>
          <a:xfrm>
            <a:off x="457200" y="1268760"/>
            <a:ext cx="8229600" cy="5328592"/>
          </a:xfrm>
        </p:spPr>
        <p:txBody>
          <a:bodyPr/>
          <a:lstStyle/>
          <a:p>
            <a:r>
              <a:rPr kumimoji="1" lang="zh-CN" altLang="en-US" sz="2400" dirty="0" smtClean="0"/>
              <a:t>实验目的</a:t>
            </a:r>
            <a:endParaRPr kumimoji="1" lang="en-US" altLang="zh-CN" sz="2400" dirty="0" smtClean="0"/>
          </a:p>
          <a:p>
            <a:pPr lvl="1"/>
            <a:r>
              <a:rPr kumimoji="1" lang="zh-CN" altLang="en-US" sz="2000" dirty="0" smtClean="0"/>
              <a:t>认识图像的空间分辨率和灰度分辨率</a:t>
            </a:r>
            <a:endParaRPr kumimoji="1" lang="en-US" altLang="zh-CN" sz="2000" dirty="0" smtClean="0"/>
          </a:p>
          <a:p>
            <a:pPr lvl="1"/>
            <a:r>
              <a:rPr kumimoji="1" lang="zh-CN" altLang="en-US" sz="2000" dirty="0" smtClean="0"/>
              <a:t>掌握图像像素间关系的表达方式</a:t>
            </a:r>
            <a:endParaRPr kumimoji="1" lang="en-US" altLang="zh-CN" sz="2000" dirty="0" smtClean="0"/>
          </a:p>
          <a:p>
            <a:pPr lvl="1"/>
            <a:r>
              <a:rPr kumimoji="1" lang="zh-CN" altLang="en-US" sz="2000" dirty="0" smtClean="0"/>
              <a:t>了解图像坐标变换和几何校正方法</a:t>
            </a:r>
            <a:endParaRPr kumimoji="1" lang="en-US" altLang="zh-CN" sz="2000" dirty="0" smtClean="0"/>
          </a:p>
          <a:p>
            <a:r>
              <a:rPr kumimoji="1" lang="zh-CN" altLang="en-US" sz="2400" dirty="0" smtClean="0"/>
              <a:t>实验内容</a:t>
            </a:r>
            <a:endParaRPr kumimoji="1" lang="en-US" altLang="zh-CN" sz="2400" dirty="0" smtClean="0"/>
          </a:p>
          <a:p>
            <a:pPr marL="914400" lvl="1" indent="-457200">
              <a:buFont typeface="+mj-lt"/>
              <a:buAutoNum type="arabicPeriod"/>
            </a:pPr>
            <a:r>
              <a:rPr kumimoji="1" lang="zh-CN" altLang="en-US" sz="2000" dirty="0" smtClean="0"/>
              <a:t>给定图像，编程实现分别放大和缩小</a:t>
            </a:r>
            <a:r>
              <a:rPr kumimoji="1" lang="en-US" altLang="zh-CN" sz="2000" dirty="0" smtClean="0"/>
              <a:t>2</a:t>
            </a:r>
            <a:r>
              <a:rPr kumimoji="1" lang="zh-CN" altLang="en-US" sz="2000" dirty="0" smtClean="0"/>
              <a:t>、</a:t>
            </a:r>
            <a:r>
              <a:rPr kumimoji="1" lang="en-US" altLang="zh-CN" sz="2000" dirty="0" smtClean="0"/>
              <a:t>4</a:t>
            </a:r>
            <a:r>
              <a:rPr kumimoji="1" lang="zh-CN" altLang="en-US" sz="2000" dirty="0" smtClean="0"/>
              <a:t>、</a:t>
            </a:r>
            <a:r>
              <a:rPr kumimoji="1" lang="zh-CN" altLang="zh-CN" sz="2000" dirty="0" smtClean="0"/>
              <a:t>8</a:t>
            </a:r>
            <a:r>
              <a:rPr kumimoji="1" lang="zh-CN" altLang="en-US" sz="2000" dirty="0" smtClean="0"/>
              <a:t>倍</a:t>
            </a:r>
            <a:endParaRPr kumimoji="1" lang="en-US" altLang="zh-CN" sz="2000" dirty="0" smtClean="0"/>
          </a:p>
          <a:p>
            <a:pPr marL="914400" lvl="1" indent="-457200">
              <a:buFont typeface="+mj-lt"/>
              <a:buAutoNum type="arabicPeriod"/>
            </a:pPr>
            <a:r>
              <a:rPr kumimoji="1" lang="zh-CN" altLang="en-US" sz="2000" dirty="0" smtClean="0"/>
              <a:t>给定图像灰度等级</a:t>
            </a:r>
            <a:r>
              <a:rPr kumimoji="1" lang="en-US" altLang="zh-CN" sz="2000" dirty="0" smtClean="0"/>
              <a:t>256</a:t>
            </a:r>
            <a:r>
              <a:rPr kumimoji="1" lang="zh-CN" altLang="en-US" sz="2000" dirty="0" smtClean="0"/>
              <a:t>，编程实现将其量化等级降为</a:t>
            </a:r>
            <a:r>
              <a:rPr kumimoji="1" lang="en-US" altLang="zh-CN" sz="2000" dirty="0" smtClean="0"/>
              <a:t>64</a:t>
            </a:r>
            <a:r>
              <a:rPr kumimoji="1" lang="zh-CN" altLang="en-US" sz="2000" dirty="0" smtClean="0"/>
              <a:t>、</a:t>
            </a:r>
            <a:r>
              <a:rPr kumimoji="1" lang="en-US" altLang="zh-CN" sz="2000" dirty="0" smtClean="0"/>
              <a:t>8</a:t>
            </a:r>
            <a:r>
              <a:rPr kumimoji="1" lang="zh-CN" altLang="en-US" sz="2000" dirty="0" smtClean="0"/>
              <a:t>、</a:t>
            </a:r>
            <a:r>
              <a:rPr kumimoji="1" lang="en-US" altLang="zh-CN" sz="2000" dirty="0" smtClean="0"/>
              <a:t>2</a:t>
            </a:r>
          </a:p>
          <a:p>
            <a:pPr marL="914400" lvl="1" indent="-457200">
              <a:buFont typeface="+mj-lt"/>
              <a:buAutoNum type="arabicPeriod"/>
            </a:pPr>
            <a:r>
              <a:rPr kumimoji="1" lang="zh-CN" altLang="en-US" sz="2000" dirty="0" smtClean="0"/>
              <a:t>测量给定图像内各个目标之间的质心距离，分别采用欧氏、城区、棋盘距离表示。给出质心判断方式以及距离计算过程</a:t>
            </a:r>
            <a:endParaRPr kumimoji="1" lang="en-US" altLang="zh-CN" sz="2000" dirty="0" smtClean="0"/>
          </a:p>
          <a:p>
            <a:r>
              <a:rPr kumimoji="1" lang="zh-CN" altLang="en-US" sz="2400" dirty="0" smtClean="0"/>
              <a:t>验收要求</a:t>
            </a:r>
            <a:endParaRPr kumimoji="1" lang="en-US" altLang="zh-CN" sz="2400" dirty="0" smtClean="0"/>
          </a:p>
          <a:p>
            <a:pPr marL="914400" lvl="1" indent="-457200">
              <a:buFont typeface="+mj-lt"/>
              <a:buAutoNum type="arabicPeriod"/>
            </a:pPr>
            <a:r>
              <a:rPr kumimoji="1" lang="zh-CN" altLang="en-US" sz="2000" dirty="0" smtClean="0"/>
              <a:t>针对给定图像完成处理并演示</a:t>
            </a:r>
            <a:endParaRPr kumimoji="1" lang="en-US" altLang="zh-CN" sz="2000" dirty="0" smtClean="0"/>
          </a:p>
          <a:p>
            <a:pPr marL="914400" lvl="1" indent="-457200">
              <a:buFont typeface="+mj-lt"/>
              <a:buAutoNum type="arabicPeriod"/>
            </a:pPr>
            <a:r>
              <a:rPr kumimoji="1" lang="zh-CN" altLang="en-US" sz="2000" dirty="0"/>
              <a:t>针对给定图像完成处理并演示</a:t>
            </a:r>
            <a:endParaRPr kumimoji="1" lang="en-US" altLang="zh-CN" sz="2000" dirty="0"/>
          </a:p>
          <a:p>
            <a:pPr marL="914400" lvl="1" indent="-457200">
              <a:buFont typeface="+mj-lt"/>
              <a:buAutoNum type="arabicPeriod"/>
            </a:pPr>
            <a:r>
              <a:rPr kumimoji="1" lang="zh-CN" altLang="en-US" sz="2000" dirty="0" smtClean="0"/>
              <a:t>针对给定图像完成计算并演示</a:t>
            </a:r>
            <a:endParaRPr kumimoji="1" lang="en-US" altLang="zh-CN" sz="2000" dirty="0"/>
          </a:p>
          <a:p>
            <a:pPr marL="914400" lvl="1" indent="-457200">
              <a:buFont typeface="+mj-lt"/>
              <a:buAutoNum type="arabicPeriod"/>
            </a:pPr>
            <a:endParaRPr kumimoji="1" lang="zh-CN" altLang="en-US" sz="2000" dirty="0"/>
          </a:p>
        </p:txBody>
      </p:sp>
      <p:sp>
        <p:nvSpPr>
          <p:cNvPr id="4" name="日期占位符 3"/>
          <p:cNvSpPr>
            <a:spLocks noGrp="1"/>
          </p:cNvSpPr>
          <p:nvPr>
            <p:ph type="dt" sz="half" idx="10"/>
          </p:nvPr>
        </p:nvSpPr>
        <p:spPr/>
        <p:txBody>
          <a:bodyPr/>
          <a:lstStyle/>
          <a:p>
            <a:pPr>
              <a:defRPr/>
            </a:pPr>
            <a:fld id="{1D5BB075-8D0C-1642-AC61-7C18B8BF7874}" type="datetime1">
              <a:rPr lang="zh-CN" altLang="en-US" smtClean="0"/>
              <a:pPr>
                <a:defRPr/>
              </a:pPr>
              <a:t>16/8/31</a:t>
            </a:fld>
            <a:endParaRPr lang="zh-CN" altLang="en-US"/>
          </a:p>
        </p:txBody>
      </p:sp>
      <p:sp>
        <p:nvSpPr>
          <p:cNvPr id="5" name="页脚占位符 4"/>
          <p:cNvSpPr>
            <a:spLocks noGrp="1"/>
          </p:cNvSpPr>
          <p:nvPr>
            <p:ph type="ftr" sz="quarter" idx="11"/>
          </p:nvPr>
        </p:nvSpPr>
        <p:spPr/>
        <p:txBody>
          <a:bodyPr/>
          <a:lstStyle/>
          <a:p>
            <a:pPr>
              <a:defRPr/>
            </a:pPr>
            <a:r>
              <a:rPr lang="zh-CN" altLang="en-US" smtClean="0"/>
              <a:t>数字图像处理</a:t>
            </a:r>
            <a:r>
              <a:rPr lang="en-US" altLang="zh-CN" smtClean="0"/>
              <a:t>-</a:t>
            </a:r>
            <a:r>
              <a:rPr lang="zh-CN" altLang="en-US" smtClean="0"/>
              <a:t>第</a:t>
            </a:r>
            <a:r>
              <a:rPr lang="en-US" altLang="zh-CN" smtClean="0"/>
              <a:t>2</a:t>
            </a:r>
            <a:r>
              <a:rPr lang="zh-CN" altLang="en-US" smtClean="0"/>
              <a:t>讲</a:t>
            </a:r>
            <a:endParaRPr lang="zh-CN" altLang="en-US"/>
          </a:p>
        </p:txBody>
      </p:sp>
      <p:sp>
        <p:nvSpPr>
          <p:cNvPr id="6" name="幻灯片编号占位符 5"/>
          <p:cNvSpPr>
            <a:spLocks noGrp="1"/>
          </p:cNvSpPr>
          <p:nvPr>
            <p:ph type="sldNum" sz="quarter" idx="12"/>
          </p:nvPr>
        </p:nvSpPr>
        <p:spPr/>
        <p:txBody>
          <a:bodyPr/>
          <a:lstStyle/>
          <a:p>
            <a:pPr>
              <a:defRPr/>
            </a:pPr>
            <a:fld id="{A3CB10BE-3BDA-4653-8168-CCA7A6ACD1D5}" type="slidenum">
              <a:rPr lang="zh-CN" altLang="en-US" smtClean="0"/>
              <a:pPr>
                <a:defRPr/>
              </a:pPr>
              <a:t>39</a:t>
            </a:fld>
            <a:endParaRPr lang="zh-CN" altLang="en-US"/>
          </a:p>
        </p:txBody>
      </p:sp>
    </p:spTree>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850106"/>
          </a:xfrm>
        </p:spPr>
        <p:txBody>
          <a:bodyPr>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l"/>
            <a:r>
              <a:rPr lang="en-US" altLang="zh-CN" b="1" spc="50" dirty="0" smtClean="0">
                <a:ln w="11430"/>
                <a:solidFill>
                  <a:srgbClr val="660066"/>
                </a:solidFill>
                <a:effectLst>
                  <a:outerShdw blurRad="76200" dist="50800" dir="5400000" algn="tl" rotWithShape="0">
                    <a:srgbClr val="000000">
                      <a:alpha val="65000"/>
                    </a:srgbClr>
                  </a:outerShdw>
                </a:effectLst>
                <a:latin typeface="Calibri" pitchFamily="34" charset="0"/>
                <a:ea typeface="华文琥珀"/>
                <a:cs typeface="+mn-cs"/>
              </a:rPr>
              <a:t>§2.1</a:t>
            </a:r>
            <a:r>
              <a:rPr lang="zh-CN" altLang="en-US" b="1" spc="50" dirty="0" smtClean="0">
                <a:ln w="11430"/>
                <a:solidFill>
                  <a:srgbClr val="660066"/>
                </a:solidFill>
                <a:effectLst>
                  <a:outerShdw blurRad="76200" dist="50800" dir="5400000" algn="tl" rotWithShape="0">
                    <a:srgbClr val="000000">
                      <a:alpha val="65000"/>
                    </a:srgbClr>
                  </a:outerShdw>
                </a:effectLst>
                <a:latin typeface="Calibri" pitchFamily="34" charset="0"/>
                <a:ea typeface="华文琥珀"/>
                <a:cs typeface="+mn-cs"/>
              </a:rPr>
              <a:t>几何成像模型</a:t>
            </a:r>
            <a:endParaRPr lang="zh-CN" altLang="en-US" b="1" spc="50" dirty="0">
              <a:ln w="11430"/>
              <a:solidFill>
                <a:srgbClr val="660066"/>
              </a:solidFill>
              <a:effectLst>
                <a:outerShdw blurRad="76200" dist="50800" dir="5400000" algn="tl" rotWithShape="0">
                  <a:srgbClr val="000000">
                    <a:alpha val="65000"/>
                  </a:srgbClr>
                </a:outerShdw>
              </a:effectLst>
              <a:latin typeface="Calibri" pitchFamily="34" charset="0"/>
              <a:ea typeface="华文琥珀"/>
              <a:cs typeface="+mn-cs"/>
            </a:endParaRPr>
          </a:p>
        </p:txBody>
      </p:sp>
      <p:sp>
        <p:nvSpPr>
          <p:cNvPr id="3" name="内容占位符 2"/>
          <p:cNvSpPr>
            <a:spLocks noGrp="1"/>
          </p:cNvSpPr>
          <p:nvPr>
            <p:ph idx="1"/>
          </p:nvPr>
        </p:nvSpPr>
        <p:spPr>
          <a:xfrm>
            <a:off x="457200" y="1196752"/>
            <a:ext cx="8229600" cy="5400600"/>
          </a:xfrm>
        </p:spPr>
        <p:txBody>
          <a:bodyPr/>
          <a:lstStyle/>
          <a:p>
            <a:r>
              <a:rPr kumimoji="1" lang="zh-CN" altLang="en-US" dirty="0" smtClean="0"/>
              <a:t>基本几何成像模型</a:t>
            </a:r>
            <a:endParaRPr kumimoji="1" lang="en-US" altLang="zh-CN" dirty="0" smtClean="0"/>
          </a:p>
          <a:p>
            <a:pPr lvl="1"/>
            <a:r>
              <a:rPr kumimoji="1" lang="zh-CN" altLang="en-US" dirty="0" smtClean="0"/>
              <a:t>摄像机坐标系统</a:t>
            </a:r>
            <a:r>
              <a:rPr kumimoji="1" lang="en-US" altLang="zh-CN" dirty="0" smtClean="0"/>
              <a:t>XYZ</a:t>
            </a:r>
            <a:r>
              <a:rPr kumimoji="1" lang="zh-CN" altLang="en-US" dirty="0" smtClean="0"/>
              <a:t>中的图像平面与</a:t>
            </a:r>
            <a:r>
              <a:rPr kumimoji="1" lang="en-US" altLang="zh-CN" dirty="0" err="1" smtClean="0"/>
              <a:t>xy</a:t>
            </a:r>
            <a:r>
              <a:rPr kumimoji="1" lang="zh-CN" altLang="en-US" dirty="0" smtClean="0"/>
              <a:t>平面重合而且光学轴（由镜头中心给出）沿着</a:t>
            </a:r>
            <a:r>
              <a:rPr kumimoji="1" lang="en-US" altLang="zh-CN" dirty="0" smtClean="0"/>
              <a:t>z</a:t>
            </a:r>
            <a:r>
              <a:rPr kumimoji="1" lang="zh-CN" altLang="en-US" dirty="0" smtClean="0"/>
              <a:t>轴</a:t>
            </a:r>
            <a:endParaRPr kumimoji="1" lang="zh-CN" altLang="en-US" dirty="0"/>
          </a:p>
        </p:txBody>
      </p:sp>
      <p:sp>
        <p:nvSpPr>
          <p:cNvPr id="4" name="日期占位符 3"/>
          <p:cNvSpPr>
            <a:spLocks noGrp="1"/>
          </p:cNvSpPr>
          <p:nvPr>
            <p:ph type="dt" sz="half" idx="10"/>
          </p:nvPr>
        </p:nvSpPr>
        <p:spPr/>
        <p:txBody>
          <a:bodyPr/>
          <a:lstStyle/>
          <a:p>
            <a:pPr>
              <a:defRPr/>
            </a:pPr>
            <a:fld id="{ED239996-50C4-144E-8199-22157C63033E}" type="datetime1">
              <a:rPr lang="zh-CN" altLang="en-US" smtClean="0"/>
              <a:pPr>
                <a:defRPr/>
              </a:pPr>
              <a:t>16/8/31</a:t>
            </a:fld>
            <a:endParaRPr lang="zh-CN" altLang="en-US"/>
          </a:p>
        </p:txBody>
      </p:sp>
      <p:sp>
        <p:nvSpPr>
          <p:cNvPr id="5" name="页脚占位符 4"/>
          <p:cNvSpPr>
            <a:spLocks noGrp="1"/>
          </p:cNvSpPr>
          <p:nvPr>
            <p:ph type="ftr" sz="quarter" idx="11"/>
          </p:nvPr>
        </p:nvSpPr>
        <p:spPr/>
        <p:txBody>
          <a:bodyPr/>
          <a:lstStyle/>
          <a:p>
            <a:pPr>
              <a:defRPr/>
            </a:pPr>
            <a:r>
              <a:rPr lang="zh-CN" altLang="en-US" smtClean="0"/>
              <a:t>数字图像处理</a:t>
            </a:r>
            <a:r>
              <a:rPr lang="en-US" altLang="zh-CN" smtClean="0"/>
              <a:t>-</a:t>
            </a:r>
            <a:r>
              <a:rPr lang="zh-CN" altLang="en-US" smtClean="0"/>
              <a:t>第</a:t>
            </a:r>
            <a:r>
              <a:rPr lang="en-US" altLang="zh-CN" smtClean="0"/>
              <a:t>2</a:t>
            </a:r>
            <a:r>
              <a:rPr lang="zh-CN" altLang="en-US" smtClean="0"/>
              <a:t>讲</a:t>
            </a:r>
            <a:endParaRPr lang="zh-CN" altLang="en-US"/>
          </a:p>
        </p:txBody>
      </p:sp>
      <p:sp>
        <p:nvSpPr>
          <p:cNvPr id="6" name="幻灯片编号占位符 5"/>
          <p:cNvSpPr>
            <a:spLocks noGrp="1"/>
          </p:cNvSpPr>
          <p:nvPr>
            <p:ph type="sldNum" sz="quarter" idx="12"/>
          </p:nvPr>
        </p:nvSpPr>
        <p:spPr/>
        <p:txBody>
          <a:bodyPr/>
          <a:lstStyle/>
          <a:p>
            <a:pPr>
              <a:defRPr/>
            </a:pPr>
            <a:fld id="{A3CB10BE-3BDA-4653-8168-CCA7A6ACD1D5}" type="slidenum">
              <a:rPr lang="zh-CN" altLang="en-US" smtClean="0"/>
              <a:pPr>
                <a:defRPr/>
              </a:pPr>
              <a:t>4</a:t>
            </a:fld>
            <a:endParaRPr lang="zh-CN" altLang="en-US"/>
          </a:p>
        </p:txBody>
      </p:sp>
      <p:pic>
        <p:nvPicPr>
          <p:cNvPr id="7" name="图片 1"/>
          <p:cNvPicPr>
            <a:picLocks/>
          </p:cNvPicPr>
          <p:nvPr/>
        </p:nvPicPr>
        <p:blipFill>
          <a:blip r:embed="rId3" cstate="print">
            <a:extLst>
              <a:ext uri="{28A0092B-C50C-407E-A947-70E740481C1C}">
                <a14:useLocalDpi xmlns:a14="http://schemas.microsoft.com/office/drawing/2010/main" val="0"/>
              </a:ext>
            </a:extLst>
          </a:blip>
          <a:srcRect t="-2" b="12781"/>
          <a:stretch>
            <a:fillRect/>
          </a:stretch>
        </p:blipFill>
        <p:spPr bwMode="auto">
          <a:xfrm>
            <a:off x="1475656" y="2852936"/>
            <a:ext cx="6264275" cy="3167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850106"/>
          </a:xfrm>
        </p:spPr>
        <p:txBody>
          <a:bodyPr>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l"/>
            <a:r>
              <a:rPr lang="sk-SK" altLang="zh-CN" b="1" spc="50" dirty="0" smtClean="0">
                <a:ln w="11430"/>
                <a:solidFill>
                  <a:srgbClr val="FF0000"/>
                </a:solidFill>
                <a:effectLst>
                  <a:outerShdw blurRad="76200" dist="50800" dir="5400000" algn="tl" rotWithShape="0">
                    <a:srgbClr val="000000">
                      <a:alpha val="65000"/>
                    </a:srgbClr>
                  </a:outerShdw>
                </a:effectLst>
                <a:latin typeface="Calibri" pitchFamily="34" charset="0"/>
                <a:ea typeface="华文琥珀"/>
              </a:rPr>
              <a:t>¶</a:t>
            </a:r>
            <a:r>
              <a:rPr lang="en-US" altLang="zh-CN" b="1" spc="50" dirty="0" smtClean="0">
                <a:ln w="11430"/>
                <a:solidFill>
                  <a:srgbClr val="FF0000"/>
                </a:solidFill>
                <a:effectLst>
                  <a:outerShdw blurRad="76200" dist="50800" dir="5400000" algn="tl" rotWithShape="0">
                    <a:srgbClr val="000000">
                      <a:alpha val="65000"/>
                    </a:srgbClr>
                  </a:outerShdw>
                </a:effectLst>
                <a:latin typeface="Calibri" pitchFamily="34" charset="0"/>
                <a:ea typeface="华文琥珀"/>
              </a:rPr>
              <a:t>2.1</a:t>
            </a:r>
            <a:r>
              <a:rPr lang="zh-CN" altLang="en-US" b="1" spc="50" dirty="0" smtClean="0">
                <a:ln w="11430"/>
                <a:solidFill>
                  <a:srgbClr val="FF0000"/>
                </a:solidFill>
                <a:effectLst>
                  <a:outerShdw blurRad="76200" dist="50800" dir="5400000" algn="tl" rotWithShape="0">
                    <a:srgbClr val="000000">
                      <a:alpha val="65000"/>
                    </a:srgbClr>
                  </a:outerShdw>
                </a:effectLst>
                <a:latin typeface="Calibri" pitchFamily="34" charset="0"/>
                <a:ea typeface="华文琥珀"/>
              </a:rPr>
              <a:t>关于实验内容</a:t>
            </a:r>
            <a:r>
              <a:rPr lang="en-US" altLang="zh-CN" b="1" spc="50" dirty="0" smtClean="0">
                <a:ln w="11430"/>
                <a:solidFill>
                  <a:srgbClr val="FF0000"/>
                </a:solidFill>
                <a:effectLst>
                  <a:outerShdw blurRad="76200" dist="50800" dir="5400000" algn="tl" rotWithShape="0">
                    <a:srgbClr val="000000">
                      <a:alpha val="65000"/>
                    </a:srgbClr>
                  </a:outerShdw>
                </a:effectLst>
                <a:latin typeface="Calibri" pitchFamily="34" charset="0"/>
                <a:ea typeface="华文琥珀"/>
              </a:rPr>
              <a:t>1</a:t>
            </a:r>
            <a:endParaRPr lang="zh-CN" altLang="en-US"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Calibri" pitchFamily="34" charset="0"/>
              <a:ea typeface="华文琥珀"/>
              <a:cs typeface="+mn-cs"/>
            </a:endParaRPr>
          </a:p>
        </p:txBody>
      </p:sp>
      <p:sp>
        <p:nvSpPr>
          <p:cNvPr id="3" name="内容占位符 2"/>
          <p:cNvSpPr>
            <a:spLocks noGrp="1"/>
          </p:cNvSpPr>
          <p:nvPr>
            <p:ph idx="1"/>
          </p:nvPr>
        </p:nvSpPr>
        <p:spPr>
          <a:xfrm>
            <a:off x="457200" y="1268760"/>
            <a:ext cx="4186808" cy="5328592"/>
          </a:xfrm>
        </p:spPr>
        <p:txBody>
          <a:bodyPr/>
          <a:lstStyle/>
          <a:p>
            <a:pPr marL="57150" indent="0">
              <a:buNone/>
            </a:pPr>
            <a:r>
              <a:rPr kumimoji="1" lang="zh-CN" altLang="en-US" sz="2800" dirty="0" smtClean="0"/>
              <a:t>要求</a:t>
            </a:r>
            <a:endParaRPr kumimoji="1" lang="en-US" altLang="zh-CN" sz="2800" dirty="0" smtClean="0"/>
          </a:p>
          <a:p>
            <a:pPr marL="400050">
              <a:lnSpc>
                <a:spcPct val="140000"/>
              </a:lnSpc>
            </a:pPr>
            <a:r>
              <a:rPr kumimoji="1" lang="zh-CN" altLang="en-US" sz="2400" dirty="0" smtClean="0"/>
              <a:t>编程实现分别放大和缩小</a:t>
            </a:r>
            <a:endParaRPr kumimoji="1" lang="en-US" altLang="zh-CN" sz="2400" dirty="0" smtClean="0"/>
          </a:p>
          <a:p>
            <a:pPr marL="800100" lvl="1">
              <a:lnSpc>
                <a:spcPct val="140000"/>
              </a:lnSpc>
            </a:pPr>
            <a:r>
              <a:rPr kumimoji="1" lang="zh-CN" altLang="en-US" sz="2000" dirty="0" smtClean="0"/>
              <a:t>放大倍数要求：</a:t>
            </a:r>
            <a:r>
              <a:rPr kumimoji="1" lang="en-US" altLang="zh-CN" sz="2000" dirty="0" smtClean="0"/>
              <a:t>2</a:t>
            </a:r>
            <a:r>
              <a:rPr kumimoji="1" lang="zh-CN" altLang="en-US" sz="2000" dirty="0" smtClean="0"/>
              <a:t>、</a:t>
            </a:r>
            <a:r>
              <a:rPr kumimoji="1" lang="en-US" altLang="zh-CN" sz="2000" dirty="0" smtClean="0"/>
              <a:t>4</a:t>
            </a:r>
            <a:r>
              <a:rPr kumimoji="1" lang="zh-CN" altLang="en-US" sz="2000" dirty="0" smtClean="0"/>
              <a:t>、</a:t>
            </a:r>
            <a:r>
              <a:rPr kumimoji="1" lang="en-US" altLang="zh-CN" sz="2000" dirty="0" smtClean="0"/>
              <a:t>8</a:t>
            </a:r>
          </a:p>
          <a:p>
            <a:pPr marL="800100" lvl="1">
              <a:lnSpc>
                <a:spcPct val="140000"/>
              </a:lnSpc>
            </a:pPr>
            <a:r>
              <a:rPr kumimoji="1" lang="zh-CN" altLang="en-US" sz="2000" dirty="0" smtClean="0"/>
              <a:t>缩小倍数</a:t>
            </a:r>
            <a:r>
              <a:rPr kumimoji="1" lang="zh-CN" altLang="en-US" sz="2000" dirty="0"/>
              <a:t>要求：</a:t>
            </a:r>
            <a:r>
              <a:rPr kumimoji="1" lang="en-US" altLang="zh-CN" sz="2000" dirty="0"/>
              <a:t>2</a:t>
            </a:r>
            <a:r>
              <a:rPr kumimoji="1" lang="zh-CN" altLang="en-US" sz="2000" dirty="0"/>
              <a:t>、</a:t>
            </a:r>
            <a:r>
              <a:rPr kumimoji="1" lang="en-US" altLang="zh-CN" sz="2000" dirty="0"/>
              <a:t>4</a:t>
            </a:r>
            <a:r>
              <a:rPr kumimoji="1" lang="zh-CN" altLang="en-US" sz="2000" dirty="0"/>
              <a:t>、</a:t>
            </a:r>
            <a:r>
              <a:rPr kumimoji="1" lang="en-US" altLang="zh-CN" sz="2000" dirty="0" smtClean="0"/>
              <a:t>8</a:t>
            </a:r>
          </a:p>
          <a:p>
            <a:pPr marL="400050">
              <a:lnSpc>
                <a:spcPct val="140000"/>
              </a:lnSpc>
            </a:pPr>
            <a:r>
              <a:rPr kumimoji="1" lang="zh-CN" altLang="en-US" sz="2400" dirty="0" smtClean="0"/>
              <a:t>对放大、缩小的深入理解</a:t>
            </a:r>
            <a:endParaRPr kumimoji="1" lang="en-US" altLang="zh-CN" sz="2400" dirty="0" smtClean="0"/>
          </a:p>
          <a:p>
            <a:pPr marL="800100" lvl="1">
              <a:lnSpc>
                <a:spcPct val="140000"/>
              </a:lnSpc>
            </a:pPr>
            <a:r>
              <a:rPr kumimoji="1" lang="zh-CN" altLang="en-US" sz="2000" dirty="0" smtClean="0"/>
              <a:t>放大、缩小的插值方法</a:t>
            </a:r>
            <a:endParaRPr kumimoji="1" lang="en-US" altLang="zh-CN" sz="2000" dirty="0" smtClean="0"/>
          </a:p>
          <a:p>
            <a:pPr marL="800100" lvl="1">
              <a:lnSpc>
                <a:spcPct val="140000"/>
              </a:lnSpc>
            </a:pPr>
            <a:r>
              <a:rPr kumimoji="1" lang="zh-CN" altLang="en-US" sz="2000" dirty="0" smtClean="0"/>
              <a:t>缩小等同信息采样</a:t>
            </a:r>
            <a:endParaRPr kumimoji="1" lang="en-US" altLang="zh-CN" sz="2000" dirty="0" smtClean="0"/>
          </a:p>
          <a:p>
            <a:pPr marL="1200150" lvl="2">
              <a:lnSpc>
                <a:spcPct val="140000"/>
              </a:lnSpc>
            </a:pPr>
            <a:r>
              <a:rPr kumimoji="1" lang="zh-CN" altLang="en-US" sz="1600" dirty="0" smtClean="0"/>
              <a:t>采样频率的概念</a:t>
            </a:r>
            <a:endParaRPr kumimoji="1" lang="en-US" altLang="zh-CN" sz="1600" dirty="0" smtClean="0"/>
          </a:p>
          <a:p>
            <a:pPr marL="1200150" lvl="2">
              <a:lnSpc>
                <a:spcPct val="140000"/>
              </a:lnSpc>
            </a:pPr>
            <a:r>
              <a:rPr kumimoji="1" lang="zh-CN" altLang="en-US" sz="1600" dirty="0" smtClean="0"/>
              <a:t>欠采样的概念</a:t>
            </a:r>
            <a:endParaRPr kumimoji="1" lang="en-US" altLang="zh-CN" sz="1600" dirty="0" smtClean="0"/>
          </a:p>
          <a:p>
            <a:pPr marL="1200150" lvl="2">
              <a:lnSpc>
                <a:spcPct val="140000"/>
              </a:lnSpc>
            </a:pPr>
            <a:r>
              <a:rPr kumimoji="1" lang="zh-CN" altLang="en-US" sz="1600" dirty="0" smtClean="0"/>
              <a:t>怎样抵消欠采样的影响</a:t>
            </a:r>
            <a:endParaRPr kumimoji="1" lang="en-US" altLang="zh-CN" sz="1600" dirty="0" smtClean="0"/>
          </a:p>
          <a:p>
            <a:pPr marL="800100" lvl="1"/>
            <a:endParaRPr kumimoji="1" lang="en-US" altLang="zh-CN" sz="2000" dirty="0"/>
          </a:p>
          <a:p>
            <a:pPr marL="800100" lvl="1"/>
            <a:endParaRPr kumimoji="1" lang="en-US" altLang="zh-CN" sz="2000" dirty="0" smtClean="0"/>
          </a:p>
        </p:txBody>
      </p:sp>
      <p:sp>
        <p:nvSpPr>
          <p:cNvPr id="4" name="日期占位符 3"/>
          <p:cNvSpPr>
            <a:spLocks noGrp="1"/>
          </p:cNvSpPr>
          <p:nvPr>
            <p:ph type="dt" sz="half" idx="10"/>
          </p:nvPr>
        </p:nvSpPr>
        <p:spPr/>
        <p:txBody>
          <a:bodyPr/>
          <a:lstStyle/>
          <a:p>
            <a:pPr>
              <a:defRPr/>
            </a:pPr>
            <a:fld id="{D803F776-6EA6-5648-B36A-2B61DD35EB5F}" type="datetime1">
              <a:rPr lang="zh-CN" altLang="en-US" smtClean="0"/>
              <a:pPr>
                <a:defRPr/>
              </a:pPr>
              <a:t>16/8/31</a:t>
            </a:fld>
            <a:endParaRPr lang="zh-CN" altLang="en-US"/>
          </a:p>
        </p:txBody>
      </p:sp>
      <p:sp>
        <p:nvSpPr>
          <p:cNvPr id="5" name="页脚占位符 4"/>
          <p:cNvSpPr>
            <a:spLocks noGrp="1"/>
          </p:cNvSpPr>
          <p:nvPr>
            <p:ph type="ftr" sz="quarter" idx="11"/>
          </p:nvPr>
        </p:nvSpPr>
        <p:spPr/>
        <p:txBody>
          <a:bodyPr/>
          <a:lstStyle/>
          <a:p>
            <a:pPr>
              <a:defRPr/>
            </a:pPr>
            <a:r>
              <a:rPr lang="zh-CN" altLang="en-US" smtClean="0"/>
              <a:t>数字图像处理</a:t>
            </a:r>
            <a:r>
              <a:rPr lang="en-US" altLang="zh-CN" smtClean="0"/>
              <a:t>-</a:t>
            </a:r>
            <a:r>
              <a:rPr lang="zh-CN" altLang="en-US" smtClean="0"/>
              <a:t>第</a:t>
            </a:r>
            <a:r>
              <a:rPr lang="en-US" altLang="zh-CN" smtClean="0"/>
              <a:t>2</a:t>
            </a:r>
            <a:r>
              <a:rPr lang="zh-CN" altLang="en-US" smtClean="0"/>
              <a:t>讲</a:t>
            </a:r>
            <a:endParaRPr lang="zh-CN" altLang="en-US"/>
          </a:p>
        </p:txBody>
      </p:sp>
      <p:sp>
        <p:nvSpPr>
          <p:cNvPr id="6" name="幻灯片编号占位符 5"/>
          <p:cNvSpPr>
            <a:spLocks noGrp="1"/>
          </p:cNvSpPr>
          <p:nvPr>
            <p:ph type="sldNum" sz="quarter" idx="12"/>
          </p:nvPr>
        </p:nvSpPr>
        <p:spPr/>
        <p:txBody>
          <a:bodyPr/>
          <a:lstStyle/>
          <a:p>
            <a:pPr>
              <a:defRPr/>
            </a:pPr>
            <a:fld id="{A3CB10BE-3BDA-4653-8168-CCA7A6ACD1D5}" type="slidenum">
              <a:rPr lang="zh-CN" altLang="en-US" smtClean="0"/>
              <a:pPr>
                <a:defRPr/>
              </a:pPr>
              <a:t>40</a:t>
            </a:fld>
            <a:endParaRPr lang="zh-CN" altLang="en-US"/>
          </a:p>
        </p:txBody>
      </p:sp>
      <p:sp>
        <p:nvSpPr>
          <p:cNvPr id="7" name="内容占位符 2"/>
          <p:cNvSpPr txBox="1">
            <a:spLocks/>
          </p:cNvSpPr>
          <p:nvPr/>
        </p:nvSpPr>
        <p:spPr bwMode="auto">
          <a:xfrm>
            <a:off x="4788024" y="1124744"/>
            <a:ext cx="3888432" cy="532859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00050"/>
            <a:r>
              <a:rPr kumimoji="1" lang="zh-CN" altLang="en-US" sz="2400" dirty="0" smtClean="0"/>
              <a:t>参考程序</a:t>
            </a:r>
            <a:endParaRPr kumimoji="1" lang="en-US" altLang="zh-CN" sz="2400" dirty="0" smtClean="0"/>
          </a:p>
          <a:p>
            <a:pPr marL="400050"/>
            <a:endParaRPr kumimoji="1" lang="en-US" altLang="zh-CN" sz="2400" dirty="0" smtClean="0"/>
          </a:p>
          <a:p>
            <a:pPr marL="400050"/>
            <a:endParaRPr kumimoji="1" lang="en-US" altLang="zh-CN" sz="2400" dirty="0" smtClean="0"/>
          </a:p>
          <a:p>
            <a:pPr marL="400050"/>
            <a:endParaRPr kumimoji="1" lang="en-US" altLang="zh-CN" sz="2400" dirty="0"/>
          </a:p>
          <a:p>
            <a:pPr marL="57150" indent="0">
              <a:buNone/>
            </a:pPr>
            <a:endParaRPr kumimoji="1" lang="en-US" altLang="zh-CN" sz="2400" dirty="0" smtClean="0"/>
          </a:p>
          <a:p>
            <a:pPr marL="57150" indent="0">
              <a:buNone/>
            </a:pPr>
            <a:endParaRPr kumimoji="1" lang="en-US" altLang="zh-CN" sz="2400" dirty="0"/>
          </a:p>
          <a:p>
            <a:pPr marL="57150" indent="0">
              <a:buNone/>
            </a:pPr>
            <a:endParaRPr kumimoji="1" lang="en-US" altLang="zh-CN" dirty="0" smtClean="0"/>
          </a:p>
          <a:p>
            <a:pPr marL="400050"/>
            <a:endParaRPr kumimoji="1" lang="en-US" altLang="zh-CN" sz="2400" dirty="0"/>
          </a:p>
          <a:p>
            <a:pPr marL="400050"/>
            <a:endParaRPr kumimoji="1" lang="en-US" altLang="zh-CN" sz="2400" dirty="0" smtClean="0"/>
          </a:p>
          <a:p>
            <a:pPr marL="400050"/>
            <a:r>
              <a:rPr kumimoji="1" lang="en-US" altLang="zh-CN" sz="2400" dirty="0" err="1" smtClean="0"/>
              <a:t>Matlab</a:t>
            </a:r>
            <a:r>
              <a:rPr kumimoji="1" lang="zh-CN" altLang="en-US" sz="2400" dirty="0" smtClean="0"/>
              <a:t>命令</a:t>
            </a:r>
            <a:endParaRPr kumimoji="1" lang="en-US" altLang="zh-CN" sz="2400" dirty="0" smtClean="0"/>
          </a:p>
          <a:p>
            <a:pPr marL="800100" lvl="1"/>
            <a:r>
              <a:rPr kumimoji="1" lang="en-US" altLang="zh-CN" sz="2000" dirty="0" err="1" smtClean="0"/>
              <a:t>imresize</a:t>
            </a:r>
            <a:r>
              <a:rPr kumimoji="1" lang="zh-CN" altLang="en-US" sz="2000" dirty="0" smtClean="0"/>
              <a:t>命令</a:t>
            </a:r>
            <a:endParaRPr kumimoji="1" lang="en-US" altLang="zh-CN" sz="2000" dirty="0" smtClean="0"/>
          </a:p>
          <a:p>
            <a:pPr marL="800100" lvl="1"/>
            <a:r>
              <a:rPr lang="en-US" altLang="zh-CN" sz="2000" dirty="0" smtClean="0"/>
              <a:t>METHOD</a:t>
            </a:r>
            <a:r>
              <a:rPr lang="zh-CN" altLang="en-US" sz="2000" dirty="0" smtClean="0"/>
              <a:t>参数</a:t>
            </a:r>
            <a:endParaRPr kumimoji="1" lang="en-US" altLang="zh-CN" sz="2000" dirty="0" smtClean="0"/>
          </a:p>
        </p:txBody>
      </p:sp>
      <p:sp>
        <p:nvSpPr>
          <p:cNvPr id="8" name="文本框 7"/>
          <p:cNvSpPr txBox="1"/>
          <p:nvPr/>
        </p:nvSpPr>
        <p:spPr>
          <a:xfrm>
            <a:off x="5292080" y="1628800"/>
            <a:ext cx="2880320" cy="3554820"/>
          </a:xfrm>
          <a:prstGeom prst="rect">
            <a:avLst/>
          </a:prstGeom>
          <a:solidFill>
            <a:schemeClr val="accent3">
              <a:lumMod val="20000"/>
              <a:lumOff val="80000"/>
            </a:schemeClr>
          </a:solidFill>
        </p:spPr>
        <p:txBody>
          <a:bodyPr wrap="square" rtlCol="0">
            <a:spAutoFit/>
          </a:bodyPr>
          <a:lstStyle/>
          <a:p>
            <a:r>
              <a:rPr lang="en-US" altLang="zh-CN" sz="900" dirty="0"/>
              <a:t>% </a:t>
            </a:r>
            <a:r>
              <a:rPr lang="zh-CN" altLang="en-US" sz="900" dirty="0" smtClean="0"/>
              <a:t>放大缩小图像示例</a:t>
            </a:r>
            <a:endParaRPr lang="zh-CN" altLang="en-US" sz="900" dirty="0"/>
          </a:p>
          <a:p>
            <a:r>
              <a:rPr lang="en-US" altLang="zh-CN" sz="900" dirty="0"/>
              <a:t>clear </a:t>
            </a:r>
            <a:r>
              <a:rPr lang="en-US" altLang="zh-CN" sz="900" dirty="0" smtClean="0"/>
              <a:t>all </a:t>
            </a:r>
            <a:endParaRPr lang="en-US" altLang="zh-CN" sz="900" dirty="0"/>
          </a:p>
          <a:p>
            <a:r>
              <a:rPr lang="en-US" altLang="zh-CN" sz="900" dirty="0"/>
              <a:t>I=</a:t>
            </a:r>
            <a:r>
              <a:rPr lang="en-US" altLang="zh-CN" sz="900" dirty="0" err="1"/>
              <a:t>imread</a:t>
            </a:r>
            <a:r>
              <a:rPr lang="en-US" altLang="zh-CN" sz="900" dirty="0"/>
              <a:t>('lena_gray_256.tif')</a:t>
            </a:r>
            <a:r>
              <a:rPr lang="en-US" altLang="zh-CN" sz="900" dirty="0" smtClean="0"/>
              <a:t>; </a:t>
            </a:r>
            <a:endParaRPr lang="en-US" altLang="zh-CN" sz="900" dirty="0"/>
          </a:p>
          <a:p>
            <a:r>
              <a:rPr lang="en-US" altLang="zh-CN" sz="900" dirty="0"/>
              <a:t>[m0,n0]=size(I);</a:t>
            </a:r>
          </a:p>
          <a:p>
            <a:r>
              <a:rPr lang="bg-BG" altLang="zh-CN" sz="900" dirty="0"/>
              <a:t>m=m0*x;n=n0*x;</a:t>
            </a:r>
          </a:p>
          <a:p>
            <a:r>
              <a:rPr lang="de-DE" altLang="zh-CN" sz="900" dirty="0" smtClean="0"/>
              <a:t>x</a:t>
            </a:r>
            <a:r>
              <a:rPr lang="de-DE" altLang="zh-CN" sz="900" dirty="0"/>
              <a:t>=0.5;                  </a:t>
            </a:r>
            <a:r>
              <a:rPr lang="zh-CN" altLang="en-US" sz="900" dirty="0" smtClean="0"/>
              <a:t>   </a:t>
            </a:r>
            <a:r>
              <a:rPr lang="de-DE" altLang="zh-CN" sz="900" dirty="0" smtClean="0"/>
              <a:t>%</a:t>
            </a:r>
            <a:r>
              <a:rPr lang="zh-CN" altLang="de-DE" sz="900" dirty="0"/>
              <a:t>缩放倍数，直接给放大程序用</a:t>
            </a:r>
          </a:p>
          <a:p>
            <a:r>
              <a:rPr lang="de-DE" altLang="zh-CN" sz="900" dirty="0" err="1"/>
              <a:t>y</a:t>
            </a:r>
            <a:r>
              <a:rPr lang="de-DE" altLang="zh-CN" sz="900" dirty="0"/>
              <a:t>=uint8(1/x);           %</a:t>
            </a:r>
            <a:r>
              <a:rPr lang="zh-CN" altLang="de-DE" sz="900" dirty="0"/>
              <a:t>缩放倍数倒数，供缩小程序</a:t>
            </a:r>
            <a:r>
              <a:rPr lang="zh-CN" altLang="de-DE" sz="900" dirty="0" smtClean="0"/>
              <a:t>用</a:t>
            </a:r>
            <a:r>
              <a:rPr lang="zh-CN" altLang="en-US" sz="900" dirty="0" smtClean="0"/>
              <a:t> </a:t>
            </a:r>
            <a:endParaRPr lang="zh-CN" altLang="en-US" sz="900" dirty="0"/>
          </a:p>
          <a:p>
            <a:r>
              <a:rPr lang="en-US" altLang="zh-CN" sz="900" dirty="0"/>
              <a:t>I0=uint8(zeros(m*</a:t>
            </a:r>
            <a:r>
              <a:rPr lang="en-US" altLang="zh-CN" sz="900" dirty="0" err="1"/>
              <a:t>x,n</a:t>
            </a:r>
            <a:r>
              <a:rPr lang="en-US" altLang="zh-CN" sz="900" dirty="0"/>
              <a:t>*x))</a:t>
            </a:r>
            <a:r>
              <a:rPr lang="en-US" altLang="zh-CN" sz="900" dirty="0" smtClean="0"/>
              <a:t>;</a:t>
            </a:r>
            <a:endParaRPr lang="en-US" altLang="zh-CN" sz="900" dirty="0"/>
          </a:p>
          <a:p>
            <a:r>
              <a:rPr lang="de-DE" altLang="zh-CN" sz="900" dirty="0" err="1"/>
              <a:t>if</a:t>
            </a:r>
            <a:r>
              <a:rPr lang="de-DE" altLang="zh-CN" sz="900" dirty="0"/>
              <a:t> x&gt;=1                 </a:t>
            </a:r>
          </a:p>
          <a:p>
            <a:r>
              <a:rPr lang="de-DE" altLang="zh-CN" sz="900" dirty="0"/>
              <a:t>    </a:t>
            </a:r>
            <a:r>
              <a:rPr lang="de-DE" altLang="zh-CN" sz="900" dirty="0" err="1"/>
              <a:t>for</a:t>
            </a:r>
            <a:r>
              <a:rPr lang="de-DE" altLang="zh-CN" sz="900" dirty="0"/>
              <a:t> </a:t>
            </a:r>
            <a:r>
              <a:rPr lang="de-DE" altLang="zh-CN" sz="900" dirty="0" err="1"/>
              <a:t>j</a:t>
            </a:r>
            <a:r>
              <a:rPr lang="de-DE" altLang="zh-CN" sz="900" dirty="0"/>
              <a:t>=1:m           %</a:t>
            </a:r>
            <a:r>
              <a:rPr lang="zh-CN" altLang="de-DE" sz="900" dirty="0"/>
              <a:t>放大程序</a:t>
            </a:r>
          </a:p>
          <a:p>
            <a:r>
              <a:rPr lang="ro-RO" altLang="zh-CN" sz="900" dirty="0"/>
              <a:t>        for k=1:n</a:t>
            </a:r>
          </a:p>
          <a:p>
            <a:r>
              <a:rPr lang="ro-RO" altLang="zh-CN" sz="900" dirty="0"/>
              <a:t>            for l=1:x</a:t>
            </a:r>
          </a:p>
          <a:p>
            <a:r>
              <a:rPr lang="de-DE" altLang="zh-CN" sz="900" dirty="0"/>
              <a:t>                I0(</a:t>
            </a:r>
            <a:r>
              <a:rPr lang="de-DE" altLang="zh-CN" sz="900" dirty="0" err="1"/>
              <a:t>j</a:t>
            </a:r>
            <a:r>
              <a:rPr lang="de-DE" altLang="zh-CN" sz="900" dirty="0"/>
              <a:t>*</a:t>
            </a:r>
            <a:r>
              <a:rPr lang="de-DE" altLang="zh-CN" sz="900" dirty="0" err="1"/>
              <a:t>x+l,k</a:t>
            </a:r>
            <a:r>
              <a:rPr lang="de-DE" altLang="zh-CN" sz="900" dirty="0"/>
              <a:t>*</a:t>
            </a:r>
            <a:r>
              <a:rPr lang="de-DE" altLang="zh-CN" sz="900" dirty="0" err="1"/>
              <a:t>x+l</a:t>
            </a:r>
            <a:r>
              <a:rPr lang="de-DE" altLang="zh-CN" sz="900" dirty="0"/>
              <a:t>)=I(</a:t>
            </a:r>
            <a:r>
              <a:rPr lang="de-DE" altLang="zh-CN" sz="900" dirty="0" err="1"/>
              <a:t>j,k</a:t>
            </a:r>
            <a:r>
              <a:rPr lang="de-DE" altLang="zh-CN" sz="900" dirty="0"/>
              <a:t>);</a:t>
            </a:r>
          </a:p>
          <a:p>
            <a:r>
              <a:rPr lang="de-DE" altLang="zh-CN" sz="900" dirty="0"/>
              <a:t>            end</a:t>
            </a:r>
          </a:p>
          <a:p>
            <a:r>
              <a:rPr lang="de-DE" altLang="zh-CN" sz="900" dirty="0"/>
              <a:t>        end</a:t>
            </a:r>
          </a:p>
          <a:p>
            <a:r>
              <a:rPr lang="de-DE" altLang="zh-CN" sz="900" dirty="0"/>
              <a:t>    end   </a:t>
            </a:r>
          </a:p>
          <a:p>
            <a:r>
              <a:rPr lang="de-DE" altLang="zh-CN" sz="900" dirty="0" err="1"/>
              <a:t>else</a:t>
            </a:r>
            <a:endParaRPr lang="de-DE" altLang="zh-CN" sz="900" dirty="0"/>
          </a:p>
          <a:p>
            <a:r>
              <a:rPr lang="de-DE" altLang="zh-CN" sz="900" dirty="0"/>
              <a:t>    </a:t>
            </a:r>
            <a:r>
              <a:rPr lang="de-DE" altLang="zh-CN" sz="900" dirty="0" err="1"/>
              <a:t>for</a:t>
            </a:r>
            <a:r>
              <a:rPr lang="de-DE" altLang="zh-CN" sz="900" dirty="0"/>
              <a:t> </a:t>
            </a:r>
            <a:r>
              <a:rPr lang="de-DE" altLang="zh-CN" sz="900" dirty="0" err="1"/>
              <a:t>j</a:t>
            </a:r>
            <a:r>
              <a:rPr lang="de-DE" altLang="zh-CN" sz="900" dirty="0"/>
              <a:t>=1:m           %</a:t>
            </a:r>
            <a:r>
              <a:rPr lang="zh-CN" altLang="de-DE" sz="900" dirty="0"/>
              <a:t>缩小程序</a:t>
            </a:r>
          </a:p>
          <a:p>
            <a:r>
              <a:rPr lang="ro-RO" altLang="zh-CN" sz="900" dirty="0"/>
              <a:t>        for k=1:n</a:t>
            </a:r>
          </a:p>
          <a:p>
            <a:r>
              <a:rPr lang="de-DE" altLang="zh-CN" sz="900" dirty="0"/>
              <a:t>            I0(</a:t>
            </a:r>
            <a:r>
              <a:rPr lang="de-DE" altLang="zh-CN" sz="900" dirty="0" err="1"/>
              <a:t>j,k</a:t>
            </a:r>
            <a:r>
              <a:rPr lang="de-DE" altLang="zh-CN" sz="900" dirty="0"/>
              <a:t>)=I(</a:t>
            </a:r>
            <a:r>
              <a:rPr lang="de-DE" altLang="zh-CN" sz="900" dirty="0" err="1"/>
              <a:t>j</a:t>
            </a:r>
            <a:r>
              <a:rPr lang="de-DE" altLang="zh-CN" sz="900" dirty="0"/>
              <a:t>*</a:t>
            </a:r>
            <a:r>
              <a:rPr lang="de-DE" altLang="zh-CN" sz="900" dirty="0" err="1"/>
              <a:t>y,k</a:t>
            </a:r>
            <a:r>
              <a:rPr lang="de-DE" altLang="zh-CN" sz="900" dirty="0"/>
              <a:t>*</a:t>
            </a:r>
            <a:r>
              <a:rPr lang="de-DE" altLang="zh-CN" sz="900" dirty="0" err="1"/>
              <a:t>y</a:t>
            </a:r>
            <a:r>
              <a:rPr lang="de-DE" altLang="zh-CN" sz="900" dirty="0"/>
              <a:t>);</a:t>
            </a:r>
          </a:p>
          <a:p>
            <a:r>
              <a:rPr lang="de-DE" altLang="zh-CN" sz="900" dirty="0"/>
              <a:t>        end</a:t>
            </a:r>
          </a:p>
          <a:p>
            <a:r>
              <a:rPr lang="de-DE" altLang="zh-CN" sz="900" dirty="0"/>
              <a:t>    end       </a:t>
            </a:r>
            <a:r>
              <a:rPr lang="de-DE" altLang="zh-CN" sz="900" dirty="0" smtClean="0"/>
              <a:t>   </a:t>
            </a:r>
            <a:endParaRPr lang="de-DE" altLang="zh-CN" sz="900" dirty="0"/>
          </a:p>
          <a:p>
            <a:r>
              <a:rPr lang="de-DE" altLang="zh-CN" sz="900" dirty="0" smtClean="0"/>
              <a:t>end   </a:t>
            </a:r>
            <a:endParaRPr lang="de-DE" altLang="zh-CN" sz="900" dirty="0"/>
          </a:p>
          <a:p>
            <a:r>
              <a:rPr lang="de-DE" altLang="zh-CN" sz="900" dirty="0" err="1"/>
              <a:t>figure</a:t>
            </a:r>
            <a:r>
              <a:rPr lang="de-DE" altLang="zh-CN" sz="900" dirty="0"/>
              <a:t>(1);</a:t>
            </a:r>
            <a:r>
              <a:rPr lang="de-DE" altLang="zh-CN" sz="900" dirty="0" err="1"/>
              <a:t>imshow</a:t>
            </a:r>
            <a:r>
              <a:rPr lang="de-DE" altLang="zh-CN" sz="900" dirty="0"/>
              <a:t>(I,[]);</a:t>
            </a:r>
          </a:p>
          <a:p>
            <a:r>
              <a:rPr lang="de-DE" altLang="zh-CN" sz="900" dirty="0" err="1"/>
              <a:t>figure</a:t>
            </a:r>
            <a:r>
              <a:rPr lang="de-DE" altLang="zh-CN" sz="900" dirty="0"/>
              <a:t>(2);</a:t>
            </a:r>
            <a:r>
              <a:rPr lang="de-DE" altLang="zh-CN" sz="900" dirty="0" err="1"/>
              <a:t>imshow</a:t>
            </a:r>
            <a:r>
              <a:rPr lang="de-DE" altLang="zh-CN" sz="900" dirty="0"/>
              <a:t>(I0,[]);</a:t>
            </a:r>
          </a:p>
        </p:txBody>
      </p:sp>
    </p:spTree>
    <p:extLst>
      <p:ext uri="{BB962C8B-B14F-4D97-AF65-F5344CB8AC3E}">
        <p14:creationId xmlns:p14="http://schemas.microsoft.com/office/powerpoint/2010/main" val="4072901843"/>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850106"/>
          </a:xfrm>
        </p:spPr>
        <p:txBody>
          <a:bodyPr>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l"/>
            <a:r>
              <a:rPr lang="sk-SK" altLang="zh-CN" b="1" spc="50" dirty="0" smtClean="0">
                <a:ln w="11430"/>
                <a:solidFill>
                  <a:srgbClr val="FF0000"/>
                </a:solidFill>
                <a:effectLst>
                  <a:outerShdw blurRad="76200" dist="50800" dir="5400000" algn="tl" rotWithShape="0">
                    <a:srgbClr val="000000">
                      <a:alpha val="65000"/>
                    </a:srgbClr>
                  </a:outerShdw>
                </a:effectLst>
                <a:latin typeface="Calibri" pitchFamily="34" charset="0"/>
                <a:ea typeface="华文琥珀"/>
              </a:rPr>
              <a:t>¶</a:t>
            </a:r>
            <a:r>
              <a:rPr lang="en-US" altLang="zh-CN" b="1" spc="50" dirty="0" smtClean="0">
                <a:ln w="11430"/>
                <a:solidFill>
                  <a:srgbClr val="FF0000"/>
                </a:solidFill>
                <a:effectLst>
                  <a:outerShdw blurRad="76200" dist="50800" dir="5400000" algn="tl" rotWithShape="0">
                    <a:srgbClr val="000000">
                      <a:alpha val="65000"/>
                    </a:srgbClr>
                  </a:outerShdw>
                </a:effectLst>
                <a:latin typeface="Calibri" pitchFamily="34" charset="0"/>
                <a:ea typeface="华文琥珀"/>
              </a:rPr>
              <a:t>2.1</a:t>
            </a:r>
            <a:r>
              <a:rPr lang="zh-CN" altLang="en-US" b="1" spc="50" dirty="0" smtClean="0">
                <a:ln w="11430"/>
                <a:solidFill>
                  <a:srgbClr val="FF0000"/>
                </a:solidFill>
                <a:effectLst>
                  <a:outerShdw blurRad="76200" dist="50800" dir="5400000" algn="tl" rotWithShape="0">
                    <a:srgbClr val="000000">
                      <a:alpha val="65000"/>
                    </a:srgbClr>
                  </a:outerShdw>
                </a:effectLst>
                <a:latin typeface="Calibri" pitchFamily="34" charset="0"/>
                <a:ea typeface="华文琥珀"/>
              </a:rPr>
              <a:t>关于实验</a:t>
            </a:r>
            <a:r>
              <a:rPr lang="zh-CN" altLang="en-US" b="1" spc="50" dirty="0">
                <a:ln w="11430"/>
                <a:solidFill>
                  <a:srgbClr val="FF0000"/>
                </a:solidFill>
                <a:effectLst>
                  <a:outerShdw blurRad="76200" dist="50800" dir="5400000" algn="tl" rotWithShape="0">
                    <a:srgbClr val="000000">
                      <a:alpha val="65000"/>
                    </a:srgbClr>
                  </a:outerShdw>
                </a:effectLst>
                <a:latin typeface="Calibri" pitchFamily="34" charset="0"/>
                <a:ea typeface="华文琥珀"/>
              </a:rPr>
              <a:t>内容</a:t>
            </a:r>
            <a:r>
              <a:rPr lang="en-US" altLang="zh-CN" b="1" spc="50" dirty="0">
                <a:ln w="11430"/>
                <a:solidFill>
                  <a:srgbClr val="FF0000"/>
                </a:solidFill>
                <a:effectLst>
                  <a:outerShdw blurRad="76200" dist="50800" dir="5400000" algn="tl" rotWithShape="0">
                    <a:srgbClr val="000000">
                      <a:alpha val="65000"/>
                    </a:srgbClr>
                  </a:outerShdw>
                </a:effectLst>
                <a:latin typeface="Calibri" pitchFamily="34" charset="0"/>
                <a:ea typeface="华文琥珀"/>
              </a:rPr>
              <a:t>1</a:t>
            </a:r>
            <a:endParaRPr lang="zh-CN" altLang="en-US"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Calibri" pitchFamily="34" charset="0"/>
              <a:ea typeface="华文琥珀"/>
              <a:cs typeface="+mn-cs"/>
            </a:endParaRPr>
          </a:p>
        </p:txBody>
      </p:sp>
      <p:sp>
        <p:nvSpPr>
          <p:cNvPr id="4" name="日期占位符 3"/>
          <p:cNvSpPr>
            <a:spLocks noGrp="1"/>
          </p:cNvSpPr>
          <p:nvPr>
            <p:ph type="dt" sz="half" idx="10"/>
          </p:nvPr>
        </p:nvSpPr>
        <p:spPr/>
        <p:txBody>
          <a:bodyPr/>
          <a:lstStyle/>
          <a:p>
            <a:pPr>
              <a:defRPr/>
            </a:pPr>
            <a:fld id="{95C37161-2C82-B343-9385-872E45A354EA}" type="datetime1">
              <a:rPr lang="zh-CN" altLang="en-US" smtClean="0"/>
              <a:pPr>
                <a:defRPr/>
              </a:pPr>
              <a:t>16/8/31</a:t>
            </a:fld>
            <a:endParaRPr lang="zh-CN" altLang="en-US"/>
          </a:p>
        </p:txBody>
      </p:sp>
      <p:sp>
        <p:nvSpPr>
          <p:cNvPr id="5" name="页脚占位符 4"/>
          <p:cNvSpPr>
            <a:spLocks noGrp="1"/>
          </p:cNvSpPr>
          <p:nvPr>
            <p:ph type="ftr" sz="quarter" idx="11"/>
          </p:nvPr>
        </p:nvSpPr>
        <p:spPr/>
        <p:txBody>
          <a:bodyPr/>
          <a:lstStyle/>
          <a:p>
            <a:pPr>
              <a:defRPr/>
            </a:pPr>
            <a:r>
              <a:rPr lang="zh-CN" altLang="en-US" smtClean="0"/>
              <a:t>数字图像处理</a:t>
            </a:r>
            <a:r>
              <a:rPr lang="en-US" altLang="zh-CN" smtClean="0"/>
              <a:t>-</a:t>
            </a:r>
            <a:r>
              <a:rPr lang="zh-CN" altLang="en-US" smtClean="0"/>
              <a:t>第</a:t>
            </a:r>
            <a:r>
              <a:rPr lang="en-US" altLang="zh-CN" smtClean="0"/>
              <a:t>2</a:t>
            </a:r>
            <a:r>
              <a:rPr lang="zh-CN" altLang="en-US" smtClean="0"/>
              <a:t>讲</a:t>
            </a:r>
            <a:endParaRPr lang="zh-CN" altLang="en-US"/>
          </a:p>
        </p:txBody>
      </p:sp>
      <p:sp>
        <p:nvSpPr>
          <p:cNvPr id="6" name="幻灯片编号占位符 5"/>
          <p:cNvSpPr>
            <a:spLocks noGrp="1"/>
          </p:cNvSpPr>
          <p:nvPr>
            <p:ph type="sldNum" sz="quarter" idx="12"/>
          </p:nvPr>
        </p:nvSpPr>
        <p:spPr/>
        <p:txBody>
          <a:bodyPr/>
          <a:lstStyle/>
          <a:p>
            <a:pPr>
              <a:defRPr/>
            </a:pPr>
            <a:fld id="{A3CB10BE-3BDA-4653-8168-CCA7A6ACD1D5}" type="slidenum">
              <a:rPr lang="zh-CN" altLang="en-US" smtClean="0"/>
              <a:pPr>
                <a:defRPr/>
              </a:pPr>
              <a:t>41</a:t>
            </a:fld>
            <a:endParaRPr lang="zh-CN" altLang="en-US"/>
          </a:p>
        </p:txBody>
      </p:sp>
      <p:pic>
        <p:nvPicPr>
          <p:cNvPr id="11" name="内容占位符 10"/>
          <p:cNvPicPr>
            <a:picLocks noGrp="1" noChangeAspect="1"/>
          </p:cNvPicPr>
          <p:nvPr>
            <p:ph idx="1"/>
          </p:nvPr>
        </p:nvPicPr>
        <p:blipFill rotWithShape="1">
          <a:blip r:embed="rId3" cstate="print"/>
          <a:srcRect l="-41" r="198"/>
          <a:stretch/>
        </p:blipFill>
        <p:spPr>
          <a:xfrm>
            <a:off x="2843808" y="1268760"/>
            <a:ext cx="6120680" cy="4968552"/>
          </a:xfrm>
        </p:spPr>
      </p:pic>
      <p:sp>
        <p:nvSpPr>
          <p:cNvPr id="12" name="圆角矩形标注 11"/>
          <p:cNvSpPr/>
          <p:nvPr/>
        </p:nvSpPr>
        <p:spPr>
          <a:xfrm>
            <a:off x="107504" y="3140968"/>
            <a:ext cx="2520280" cy="1008112"/>
          </a:xfrm>
          <a:prstGeom prst="wedgeRoundRectCallout">
            <a:avLst>
              <a:gd name="adj1" fmla="val 58869"/>
              <a:gd name="adj2" fmla="val 10936"/>
              <a:gd name="adj3" fmla="val 16667"/>
            </a:avLst>
          </a:prstGeom>
          <a:solidFill>
            <a:srgbClr val="0000FF"/>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1400" dirty="0" smtClean="0"/>
              <a:t>原图，缩小</a:t>
            </a:r>
            <a:r>
              <a:rPr kumimoji="1" lang="en-US" altLang="zh-CN" sz="1400" dirty="0" smtClean="0"/>
              <a:t>4</a:t>
            </a:r>
            <a:r>
              <a:rPr kumimoji="1" lang="zh-CN" altLang="en-US" sz="1400" dirty="0" smtClean="0"/>
              <a:t>倍，放大</a:t>
            </a:r>
            <a:r>
              <a:rPr kumimoji="1" lang="en-US" altLang="zh-CN" sz="1400" dirty="0" smtClean="0"/>
              <a:t>4</a:t>
            </a:r>
            <a:r>
              <a:rPr kumimoji="1" lang="zh-CN" altLang="en-US" sz="1400" dirty="0" smtClean="0"/>
              <a:t>倍</a:t>
            </a:r>
            <a:endParaRPr kumimoji="1" lang="en-US" altLang="zh-CN" sz="1400" dirty="0" smtClean="0"/>
          </a:p>
          <a:p>
            <a:pPr algn="ctr"/>
            <a:endParaRPr kumimoji="1" lang="en-US" altLang="zh-CN" sz="1400" dirty="0"/>
          </a:p>
          <a:p>
            <a:pPr algn="ctr"/>
            <a:r>
              <a:rPr kumimoji="1" lang="zh-CN" altLang="en-US" sz="1400" dirty="0" smtClean="0"/>
              <a:t>模糊图</a:t>
            </a:r>
            <a:r>
              <a:rPr kumimoji="1" lang="zh-CN" altLang="en-US" sz="1400" dirty="0"/>
              <a:t>，缩小</a:t>
            </a:r>
            <a:r>
              <a:rPr kumimoji="1" lang="en-US" altLang="zh-CN" sz="1400" dirty="0"/>
              <a:t>4</a:t>
            </a:r>
            <a:r>
              <a:rPr kumimoji="1" lang="zh-CN" altLang="en-US" sz="1400" dirty="0"/>
              <a:t>倍，放大</a:t>
            </a:r>
            <a:r>
              <a:rPr kumimoji="1" lang="en-US" altLang="zh-CN" sz="1400" dirty="0" smtClean="0"/>
              <a:t>4</a:t>
            </a:r>
            <a:r>
              <a:rPr kumimoji="1" lang="zh-CN" altLang="en-US" sz="1400" dirty="0" smtClean="0"/>
              <a:t>倍</a:t>
            </a:r>
            <a:endParaRPr kumimoji="1" lang="en-US" altLang="zh-CN" sz="1400" dirty="0"/>
          </a:p>
        </p:txBody>
      </p:sp>
      <p:sp>
        <p:nvSpPr>
          <p:cNvPr id="13" name="圆角矩形标注 12"/>
          <p:cNvSpPr/>
          <p:nvPr/>
        </p:nvSpPr>
        <p:spPr>
          <a:xfrm>
            <a:off x="323528" y="1772816"/>
            <a:ext cx="2160240" cy="504056"/>
          </a:xfrm>
          <a:prstGeom prst="wedgeRoundRectCallout">
            <a:avLst>
              <a:gd name="adj1" fmla="val 65375"/>
              <a:gd name="adj2" fmla="val -60587"/>
              <a:gd name="adj3" fmla="val 16667"/>
            </a:avLst>
          </a:prstGeom>
          <a:solidFill>
            <a:schemeClr val="bg2">
              <a:lumMod val="9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b="1" dirty="0" smtClean="0">
                <a:solidFill>
                  <a:srgbClr val="FF0000"/>
                </a:solidFill>
              </a:rPr>
              <a:t>欠采样的处理示例</a:t>
            </a:r>
            <a:endParaRPr kumimoji="1" lang="zh-CN" altLang="en-US" b="1" dirty="0">
              <a:solidFill>
                <a:srgbClr val="FF0000"/>
              </a:solidFill>
            </a:endParaRPr>
          </a:p>
        </p:txBody>
      </p:sp>
    </p:spTree>
    <p:extLst>
      <p:ext uri="{BB962C8B-B14F-4D97-AF65-F5344CB8AC3E}">
        <p14:creationId xmlns:p14="http://schemas.microsoft.com/office/powerpoint/2010/main" val="909472759"/>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850106"/>
          </a:xfrm>
        </p:spPr>
        <p:txBody>
          <a:bodyPr>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l"/>
            <a:r>
              <a:rPr lang="sk-SK" altLang="zh-CN" b="1" spc="50" dirty="0" smtClean="0">
                <a:ln w="11430"/>
                <a:solidFill>
                  <a:srgbClr val="FF0000"/>
                </a:solidFill>
                <a:effectLst>
                  <a:outerShdw blurRad="76200" dist="50800" dir="5400000" algn="tl" rotWithShape="0">
                    <a:srgbClr val="000000">
                      <a:alpha val="65000"/>
                    </a:srgbClr>
                  </a:outerShdw>
                </a:effectLst>
                <a:latin typeface="Calibri" pitchFamily="34" charset="0"/>
                <a:ea typeface="华文琥珀"/>
              </a:rPr>
              <a:t>¶</a:t>
            </a:r>
            <a:r>
              <a:rPr lang="en-US" altLang="zh-CN" b="1" spc="50" dirty="0" smtClean="0">
                <a:ln w="11430"/>
                <a:solidFill>
                  <a:srgbClr val="FF0000"/>
                </a:solidFill>
                <a:effectLst>
                  <a:outerShdw blurRad="76200" dist="50800" dir="5400000" algn="tl" rotWithShape="0">
                    <a:srgbClr val="000000">
                      <a:alpha val="65000"/>
                    </a:srgbClr>
                  </a:outerShdw>
                </a:effectLst>
                <a:latin typeface="Calibri" pitchFamily="34" charset="0"/>
                <a:ea typeface="华文琥珀"/>
              </a:rPr>
              <a:t>2.2</a:t>
            </a:r>
            <a:r>
              <a:rPr lang="zh-CN" altLang="en-US" b="1" spc="50" dirty="0" smtClean="0">
                <a:ln w="11430"/>
                <a:solidFill>
                  <a:srgbClr val="FF0000"/>
                </a:solidFill>
                <a:effectLst>
                  <a:outerShdw blurRad="76200" dist="50800" dir="5400000" algn="tl" rotWithShape="0">
                    <a:srgbClr val="000000">
                      <a:alpha val="65000"/>
                    </a:srgbClr>
                  </a:outerShdw>
                </a:effectLst>
                <a:latin typeface="Calibri" pitchFamily="34" charset="0"/>
                <a:ea typeface="华文琥珀"/>
              </a:rPr>
              <a:t>关于实验内容</a:t>
            </a:r>
            <a:r>
              <a:rPr lang="en-US" altLang="zh-CN" b="1" spc="50" dirty="0" smtClean="0">
                <a:ln w="11430"/>
                <a:solidFill>
                  <a:srgbClr val="FF0000"/>
                </a:solidFill>
                <a:effectLst>
                  <a:outerShdw blurRad="76200" dist="50800" dir="5400000" algn="tl" rotWithShape="0">
                    <a:srgbClr val="000000">
                      <a:alpha val="65000"/>
                    </a:srgbClr>
                  </a:outerShdw>
                </a:effectLst>
                <a:latin typeface="Calibri" pitchFamily="34" charset="0"/>
                <a:ea typeface="华文琥珀"/>
              </a:rPr>
              <a:t>2</a:t>
            </a:r>
            <a:endParaRPr lang="zh-CN" altLang="en-US"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Calibri" pitchFamily="34" charset="0"/>
              <a:ea typeface="华文琥珀"/>
              <a:cs typeface="+mn-cs"/>
            </a:endParaRPr>
          </a:p>
        </p:txBody>
      </p:sp>
      <p:sp>
        <p:nvSpPr>
          <p:cNvPr id="3" name="内容占位符 2"/>
          <p:cNvSpPr>
            <a:spLocks noGrp="1"/>
          </p:cNvSpPr>
          <p:nvPr>
            <p:ph idx="1"/>
          </p:nvPr>
        </p:nvSpPr>
        <p:spPr>
          <a:xfrm>
            <a:off x="457200" y="1268760"/>
            <a:ext cx="4834880" cy="5328592"/>
          </a:xfrm>
        </p:spPr>
        <p:txBody>
          <a:bodyPr/>
          <a:lstStyle/>
          <a:p>
            <a:pPr>
              <a:lnSpc>
                <a:spcPct val="200000"/>
              </a:lnSpc>
            </a:pPr>
            <a:r>
              <a:rPr kumimoji="1" lang="zh-CN" altLang="en-US" sz="2800" dirty="0" smtClean="0"/>
              <a:t>编程实现图像量化等级变化</a:t>
            </a:r>
            <a:endParaRPr kumimoji="1" lang="en-US" altLang="zh-CN" sz="2800" dirty="0" smtClean="0"/>
          </a:p>
          <a:p>
            <a:pPr marL="800100" lvl="1">
              <a:lnSpc>
                <a:spcPct val="200000"/>
              </a:lnSpc>
            </a:pPr>
            <a:r>
              <a:rPr kumimoji="1" lang="zh-CN" altLang="en-US" sz="2400" dirty="0" smtClean="0"/>
              <a:t>编程实现降低灰度等级</a:t>
            </a:r>
            <a:endParaRPr kumimoji="1" lang="en-US" altLang="zh-CN" sz="2400" dirty="0" smtClean="0"/>
          </a:p>
          <a:p>
            <a:pPr marL="1200150" lvl="2">
              <a:lnSpc>
                <a:spcPct val="200000"/>
              </a:lnSpc>
            </a:pPr>
            <a:r>
              <a:rPr kumimoji="1" lang="zh-CN" altLang="en-US" sz="1800" dirty="0" smtClean="0"/>
              <a:t>灰度等级要求为：</a:t>
            </a:r>
            <a:r>
              <a:rPr kumimoji="1" lang="en-US" altLang="zh-CN" sz="1800" dirty="0" smtClean="0"/>
              <a:t>64</a:t>
            </a:r>
            <a:r>
              <a:rPr kumimoji="1" lang="zh-CN" altLang="en-US" sz="1800" dirty="0" smtClean="0"/>
              <a:t>、</a:t>
            </a:r>
            <a:r>
              <a:rPr kumimoji="1" lang="en-US" altLang="zh-CN" sz="1800" dirty="0" smtClean="0"/>
              <a:t>8</a:t>
            </a:r>
            <a:r>
              <a:rPr kumimoji="1" lang="zh-CN" altLang="en-US" sz="1800" dirty="0" smtClean="0"/>
              <a:t>、</a:t>
            </a:r>
            <a:r>
              <a:rPr kumimoji="1" lang="en-US" altLang="zh-CN" sz="1800" dirty="0" smtClean="0"/>
              <a:t>2</a:t>
            </a:r>
            <a:endParaRPr kumimoji="1" lang="en-US" altLang="zh-CN" sz="1800" dirty="0"/>
          </a:p>
          <a:p>
            <a:pPr marL="800100" lvl="1">
              <a:lnSpc>
                <a:spcPct val="200000"/>
              </a:lnSpc>
            </a:pPr>
            <a:r>
              <a:rPr kumimoji="1" lang="zh-CN" altLang="en-US" sz="2400" dirty="0" smtClean="0"/>
              <a:t>对灰度量化的</a:t>
            </a:r>
            <a:r>
              <a:rPr kumimoji="1" lang="zh-CN" altLang="en-US" sz="2400" dirty="0"/>
              <a:t>深入理解</a:t>
            </a:r>
            <a:endParaRPr kumimoji="1" lang="en-US" altLang="zh-CN" sz="2400" dirty="0"/>
          </a:p>
          <a:p>
            <a:pPr marL="1200150" lvl="2">
              <a:lnSpc>
                <a:spcPct val="200000"/>
              </a:lnSpc>
            </a:pPr>
            <a:r>
              <a:rPr kumimoji="1" lang="zh-CN" altLang="en-US" sz="1800" dirty="0"/>
              <a:t>人眼对灰度细节的分辨率</a:t>
            </a:r>
            <a:endParaRPr kumimoji="1" lang="en-US" altLang="zh-CN" sz="1800" dirty="0"/>
          </a:p>
          <a:p>
            <a:pPr marL="1200150" lvl="2">
              <a:lnSpc>
                <a:spcPct val="200000"/>
              </a:lnSpc>
            </a:pPr>
            <a:r>
              <a:rPr kumimoji="1" lang="zh-CN" altLang="en-US" sz="1800" dirty="0"/>
              <a:t>利用灰度等级冗余隐藏信息</a:t>
            </a:r>
            <a:endParaRPr kumimoji="1" lang="en-US" altLang="zh-CN" sz="1800" dirty="0"/>
          </a:p>
        </p:txBody>
      </p:sp>
      <p:sp>
        <p:nvSpPr>
          <p:cNvPr id="4" name="日期占位符 3"/>
          <p:cNvSpPr>
            <a:spLocks noGrp="1"/>
          </p:cNvSpPr>
          <p:nvPr>
            <p:ph type="dt" sz="half" idx="10"/>
          </p:nvPr>
        </p:nvSpPr>
        <p:spPr/>
        <p:txBody>
          <a:bodyPr/>
          <a:lstStyle/>
          <a:p>
            <a:pPr>
              <a:defRPr/>
            </a:pPr>
            <a:fld id="{5A1996CB-23A4-854B-AA94-58B9048332A3}" type="datetime1">
              <a:rPr lang="zh-CN" altLang="en-US" smtClean="0"/>
              <a:pPr>
                <a:defRPr/>
              </a:pPr>
              <a:t>16/8/31</a:t>
            </a:fld>
            <a:endParaRPr lang="zh-CN" altLang="en-US"/>
          </a:p>
        </p:txBody>
      </p:sp>
      <p:sp>
        <p:nvSpPr>
          <p:cNvPr id="5" name="页脚占位符 4"/>
          <p:cNvSpPr>
            <a:spLocks noGrp="1"/>
          </p:cNvSpPr>
          <p:nvPr>
            <p:ph type="ftr" sz="quarter" idx="11"/>
          </p:nvPr>
        </p:nvSpPr>
        <p:spPr/>
        <p:txBody>
          <a:bodyPr/>
          <a:lstStyle/>
          <a:p>
            <a:pPr>
              <a:defRPr/>
            </a:pPr>
            <a:r>
              <a:rPr lang="zh-CN" altLang="en-US" smtClean="0"/>
              <a:t>数字图像处理</a:t>
            </a:r>
            <a:r>
              <a:rPr lang="en-US" altLang="zh-CN" smtClean="0"/>
              <a:t>-</a:t>
            </a:r>
            <a:r>
              <a:rPr lang="zh-CN" altLang="en-US" smtClean="0"/>
              <a:t>第</a:t>
            </a:r>
            <a:r>
              <a:rPr lang="en-US" altLang="zh-CN" smtClean="0"/>
              <a:t>2</a:t>
            </a:r>
            <a:r>
              <a:rPr lang="zh-CN" altLang="en-US" smtClean="0"/>
              <a:t>讲</a:t>
            </a:r>
            <a:endParaRPr lang="zh-CN" altLang="en-US"/>
          </a:p>
        </p:txBody>
      </p:sp>
      <p:sp>
        <p:nvSpPr>
          <p:cNvPr id="6" name="幻灯片编号占位符 5"/>
          <p:cNvSpPr>
            <a:spLocks noGrp="1"/>
          </p:cNvSpPr>
          <p:nvPr>
            <p:ph type="sldNum" sz="quarter" idx="12"/>
          </p:nvPr>
        </p:nvSpPr>
        <p:spPr/>
        <p:txBody>
          <a:bodyPr/>
          <a:lstStyle/>
          <a:p>
            <a:pPr>
              <a:defRPr/>
            </a:pPr>
            <a:fld id="{A3CB10BE-3BDA-4653-8168-CCA7A6ACD1D5}" type="slidenum">
              <a:rPr lang="zh-CN" altLang="en-US" smtClean="0"/>
              <a:pPr>
                <a:defRPr/>
              </a:pPr>
              <a:t>42</a:t>
            </a:fld>
            <a:endParaRPr lang="zh-CN" altLang="en-US"/>
          </a:p>
        </p:txBody>
      </p:sp>
      <p:sp>
        <p:nvSpPr>
          <p:cNvPr id="7" name="内容占位符 2"/>
          <p:cNvSpPr txBox="1">
            <a:spLocks/>
          </p:cNvSpPr>
          <p:nvPr/>
        </p:nvSpPr>
        <p:spPr bwMode="auto">
          <a:xfrm>
            <a:off x="5292080" y="1124744"/>
            <a:ext cx="3384376" cy="532859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00050"/>
            <a:endParaRPr kumimoji="1" lang="en-US" altLang="zh-CN" sz="2400" dirty="0" smtClean="0"/>
          </a:p>
          <a:p>
            <a:pPr marL="400050"/>
            <a:r>
              <a:rPr kumimoji="1" lang="zh-CN" altLang="en-US" sz="2400" dirty="0" smtClean="0"/>
              <a:t>参考程序</a:t>
            </a:r>
            <a:endParaRPr kumimoji="1" lang="en-US" altLang="zh-CN" sz="2400" dirty="0" smtClean="0"/>
          </a:p>
          <a:p>
            <a:pPr marL="400050"/>
            <a:endParaRPr kumimoji="1" lang="en-US" altLang="zh-CN" sz="2400" dirty="0" smtClean="0"/>
          </a:p>
          <a:p>
            <a:pPr marL="400050"/>
            <a:endParaRPr kumimoji="1" lang="en-US" altLang="zh-CN" sz="2400" dirty="0" smtClean="0"/>
          </a:p>
          <a:p>
            <a:pPr marL="400050"/>
            <a:endParaRPr kumimoji="1" lang="en-US" altLang="zh-CN" sz="2400" dirty="0"/>
          </a:p>
          <a:p>
            <a:pPr marL="57150" indent="0">
              <a:buNone/>
            </a:pPr>
            <a:endParaRPr kumimoji="1" lang="en-US" altLang="zh-CN" sz="2400" dirty="0" smtClean="0"/>
          </a:p>
          <a:p>
            <a:pPr marL="57150" indent="0">
              <a:buNone/>
            </a:pPr>
            <a:endParaRPr kumimoji="1" lang="en-US" altLang="zh-CN" sz="2400" dirty="0"/>
          </a:p>
          <a:p>
            <a:pPr marL="57150" indent="0">
              <a:buNone/>
            </a:pPr>
            <a:endParaRPr kumimoji="1" lang="en-US" altLang="zh-CN" dirty="0" smtClean="0"/>
          </a:p>
          <a:p>
            <a:pPr marL="57150" indent="0">
              <a:buNone/>
            </a:pPr>
            <a:endParaRPr kumimoji="1" lang="en-US" altLang="zh-CN" sz="2400" dirty="0" smtClean="0"/>
          </a:p>
          <a:p>
            <a:pPr marL="400050"/>
            <a:r>
              <a:rPr kumimoji="1" lang="en-US" altLang="zh-CN" sz="2400" dirty="0" err="1" smtClean="0"/>
              <a:t>Matlab</a:t>
            </a:r>
            <a:r>
              <a:rPr kumimoji="1" lang="zh-CN" altLang="en-US" sz="2400" dirty="0" smtClean="0"/>
              <a:t>命令</a:t>
            </a:r>
            <a:endParaRPr kumimoji="1" lang="en-US" altLang="zh-CN" sz="2400" dirty="0" smtClean="0"/>
          </a:p>
          <a:p>
            <a:pPr marL="800100" lvl="1"/>
            <a:r>
              <a:rPr kumimoji="1" lang="zh-CN" altLang="en-US" sz="2000" dirty="0" smtClean="0"/>
              <a:t>位平面命令</a:t>
            </a:r>
            <a:endParaRPr kumimoji="1" lang="en-US" altLang="zh-CN" sz="2000" dirty="0" smtClean="0"/>
          </a:p>
          <a:p>
            <a:pPr marL="800100" lvl="1"/>
            <a:r>
              <a:rPr kumimoji="1" lang="en-US" altLang="zh-CN" sz="2000" dirty="0" err="1" smtClean="0"/>
              <a:t>bitshift</a:t>
            </a:r>
            <a:r>
              <a:rPr kumimoji="1" lang="zh-CN" altLang="en-US" sz="2000" dirty="0" smtClean="0"/>
              <a:t>、</a:t>
            </a:r>
            <a:r>
              <a:rPr kumimoji="1" lang="en-US" altLang="zh-CN" sz="2000" dirty="0" err="1" smtClean="0"/>
              <a:t>bitand</a:t>
            </a:r>
            <a:endParaRPr kumimoji="1" lang="en-US" altLang="zh-CN" sz="2000" dirty="0" smtClean="0"/>
          </a:p>
        </p:txBody>
      </p:sp>
      <p:sp>
        <p:nvSpPr>
          <p:cNvPr id="8" name="文本框 7"/>
          <p:cNvSpPr txBox="1"/>
          <p:nvPr/>
        </p:nvSpPr>
        <p:spPr>
          <a:xfrm>
            <a:off x="5508104" y="2132856"/>
            <a:ext cx="2952328" cy="3108544"/>
          </a:xfrm>
          <a:prstGeom prst="rect">
            <a:avLst/>
          </a:prstGeom>
          <a:solidFill>
            <a:srgbClr val="DDD9C3"/>
          </a:solidFill>
        </p:spPr>
        <p:txBody>
          <a:bodyPr wrap="square" rtlCol="0">
            <a:spAutoFit/>
          </a:bodyPr>
          <a:lstStyle/>
          <a:p>
            <a:r>
              <a:rPr lang="en-US" altLang="zh-CN" sz="1400" dirty="0"/>
              <a:t>% </a:t>
            </a:r>
            <a:r>
              <a:rPr lang="zh-CN" altLang="en-US" sz="1400" dirty="0"/>
              <a:t>减少灰度等级示例</a:t>
            </a:r>
          </a:p>
          <a:p>
            <a:r>
              <a:rPr lang="zh-CN" altLang="en-US" sz="1400" dirty="0"/>
              <a:t> </a:t>
            </a:r>
          </a:p>
          <a:p>
            <a:r>
              <a:rPr lang="en-US" altLang="zh-CN" sz="1400" dirty="0"/>
              <a:t>clear all</a:t>
            </a:r>
          </a:p>
          <a:p>
            <a:r>
              <a:rPr lang="en-US" altLang="zh-CN" sz="1400" dirty="0"/>
              <a:t> </a:t>
            </a:r>
          </a:p>
          <a:p>
            <a:r>
              <a:rPr lang="en-US" altLang="zh-CN" sz="1400" dirty="0"/>
              <a:t>I=</a:t>
            </a:r>
            <a:r>
              <a:rPr lang="en-US" altLang="zh-CN" sz="1400" dirty="0" err="1"/>
              <a:t>imread</a:t>
            </a:r>
            <a:r>
              <a:rPr lang="en-US" altLang="zh-CN" sz="1400" dirty="0"/>
              <a:t>('lena_gray_256.tif');</a:t>
            </a:r>
          </a:p>
          <a:p>
            <a:r>
              <a:rPr lang="en-US" altLang="zh-CN" sz="1400" dirty="0"/>
              <a:t> </a:t>
            </a:r>
          </a:p>
          <a:p>
            <a:r>
              <a:rPr lang="de-DE" altLang="zh-CN" sz="1400" dirty="0"/>
              <a:t>x=40;            %</a:t>
            </a:r>
            <a:r>
              <a:rPr lang="zh-CN" altLang="de-DE" sz="1400" dirty="0"/>
              <a:t>处理后的灰度等级</a:t>
            </a:r>
          </a:p>
          <a:p>
            <a:r>
              <a:rPr lang="en-US" altLang="zh-TW" sz="1400" dirty="0"/>
              <a:t>y=uint8(256/x);  %</a:t>
            </a:r>
            <a:r>
              <a:rPr lang="zh-TW" altLang="en-US" sz="1400" dirty="0"/>
              <a:t>处理前后灰度等级倍数</a:t>
            </a:r>
          </a:p>
          <a:p>
            <a:r>
              <a:rPr lang="zh-TW" altLang="en-US" sz="1400" dirty="0"/>
              <a:t> </a:t>
            </a:r>
          </a:p>
          <a:p>
            <a:r>
              <a:rPr lang="it-IT" altLang="zh-CN" sz="1400" dirty="0"/>
              <a:t>I0=uint8((I/y)-0.555);</a:t>
            </a:r>
          </a:p>
          <a:p>
            <a:r>
              <a:rPr lang="de-DE" altLang="zh-CN" sz="1400" dirty="0"/>
              <a:t>   </a:t>
            </a:r>
          </a:p>
          <a:p>
            <a:r>
              <a:rPr lang="de-DE" altLang="zh-CN" sz="1400" dirty="0" err="1"/>
              <a:t>figure</a:t>
            </a:r>
            <a:r>
              <a:rPr lang="de-DE" altLang="zh-CN" sz="1400" dirty="0"/>
              <a:t>(1);</a:t>
            </a:r>
            <a:r>
              <a:rPr lang="de-DE" altLang="zh-CN" sz="1400" dirty="0" err="1"/>
              <a:t>imshow</a:t>
            </a:r>
            <a:r>
              <a:rPr lang="de-DE" altLang="zh-CN" sz="1400" dirty="0"/>
              <a:t>(I,[]);</a:t>
            </a:r>
          </a:p>
          <a:p>
            <a:r>
              <a:rPr lang="de-DE" altLang="zh-CN" sz="1400" dirty="0" err="1"/>
              <a:t>figure</a:t>
            </a:r>
            <a:r>
              <a:rPr lang="de-DE" altLang="zh-CN" sz="1400" dirty="0"/>
              <a:t>(2);</a:t>
            </a:r>
            <a:r>
              <a:rPr lang="de-DE" altLang="zh-CN" sz="1400" dirty="0" err="1"/>
              <a:t>imshow</a:t>
            </a:r>
            <a:r>
              <a:rPr lang="de-DE" altLang="zh-CN" sz="1400" dirty="0"/>
              <a:t>(I0,[]);</a:t>
            </a:r>
          </a:p>
        </p:txBody>
      </p:sp>
    </p:spTree>
    <p:extLst>
      <p:ext uri="{BB962C8B-B14F-4D97-AF65-F5344CB8AC3E}">
        <p14:creationId xmlns:p14="http://schemas.microsoft.com/office/powerpoint/2010/main" val="4051877992"/>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850106"/>
          </a:xfrm>
        </p:spPr>
        <p:txBody>
          <a:bodyPr>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l"/>
            <a:r>
              <a:rPr lang="sk-SK" altLang="zh-CN" b="1" spc="50" dirty="0" smtClean="0">
                <a:ln w="11430"/>
                <a:solidFill>
                  <a:srgbClr val="FF0000"/>
                </a:solidFill>
                <a:effectLst>
                  <a:outerShdw blurRad="76200" dist="50800" dir="5400000" algn="tl" rotWithShape="0">
                    <a:srgbClr val="000000">
                      <a:alpha val="65000"/>
                    </a:srgbClr>
                  </a:outerShdw>
                </a:effectLst>
                <a:latin typeface="Calibri" pitchFamily="34" charset="0"/>
                <a:ea typeface="华文琥珀"/>
              </a:rPr>
              <a:t>¶</a:t>
            </a:r>
            <a:r>
              <a:rPr lang="en-US" altLang="zh-CN" b="1" spc="50" dirty="0" smtClean="0">
                <a:ln w="11430"/>
                <a:solidFill>
                  <a:srgbClr val="FF0000"/>
                </a:solidFill>
                <a:effectLst>
                  <a:outerShdw blurRad="76200" dist="50800" dir="5400000" algn="tl" rotWithShape="0">
                    <a:srgbClr val="000000">
                      <a:alpha val="65000"/>
                    </a:srgbClr>
                  </a:outerShdw>
                </a:effectLst>
                <a:latin typeface="Calibri" pitchFamily="34" charset="0"/>
                <a:ea typeface="华文琥珀"/>
              </a:rPr>
              <a:t>2.2</a:t>
            </a:r>
            <a:r>
              <a:rPr lang="zh-CN" altLang="en-US" b="1" spc="50" dirty="0" smtClean="0">
                <a:ln w="11430"/>
                <a:solidFill>
                  <a:srgbClr val="FF0000"/>
                </a:solidFill>
                <a:effectLst>
                  <a:outerShdw blurRad="76200" dist="50800" dir="5400000" algn="tl" rotWithShape="0">
                    <a:srgbClr val="000000">
                      <a:alpha val="65000"/>
                    </a:srgbClr>
                  </a:outerShdw>
                </a:effectLst>
                <a:latin typeface="Calibri" pitchFamily="34" charset="0"/>
                <a:ea typeface="华文琥珀"/>
              </a:rPr>
              <a:t>关于实验内容</a:t>
            </a:r>
            <a:r>
              <a:rPr lang="en-US" altLang="zh-CN" b="1" spc="50" dirty="0" smtClean="0">
                <a:ln w="11430"/>
                <a:solidFill>
                  <a:srgbClr val="FF0000"/>
                </a:solidFill>
                <a:effectLst>
                  <a:outerShdw blurRad="76200" dist="50800" dir="5400000" algn="tl" rotWithShape="0">
                    <a:srgbClr val="000000">
                      <a:alpha val="65000"/>
                    </a:srgbClr>
                  </a:outerShdw>
                </a:effectLst>
                <a:latin typeface="Calibri" pitchFamily="34" charset="0"/>
                <a:ea typeface="华文琥珀"/>
              </a:rPr>
              <a:t>2</a:t>
            </a:r>
            <a:endParaRPr lang="zh-CN" altLang="en-US"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Calibri" pitchFamily="34" charset="0"/>
              <a:ea typeface="华文琥珀"/>
              <a:cs typeface="+mn-cs"/>
            </a:endParaRPr>
          </a:p>
        </p:txBody>
      </p:sp>
      <p:sp>
        <p:nvSpPr>
          <p:cNvPr id="3" name="内容占位符 2"/>
          <p:cNvSpPr>
            <a:spLocks noGrp="1"/>
          </p:cNvSpPr>
          <p:nvPr>
            <p:ph idx="1"/>
          </p:nvPr>
        </p:nvSpPr>
        <p:spPr>
          <a:xfrm>
            <a:off x="457200" y="1196752"/>
            <a:ext cx="8147248" cy="576064"/>
          </a:xfrm>
        </p:spPr>
        <p:txBody>
          <a:bodyPr/>
          <a:lstStyle/>
          <a:p>
            <a:pPr marL="571500" indent="-457200">
              <a:lnSpc>
                <a:spcPct val="90000"/>
              </a:lnSpc>
            </a:pPr>
            <a:r>
              <a:rPr kumimoji="1" lang="zh-CN" altLang="en-US" dirty="0" smtClean="0"/>
              <a:t>利用量化级别的冗余嵌入隐藏信息</a:t>
            </a:r>
            <a:endParaRPr kumimoji="1" lang="en-US" altLang="zh-CN" sz="2400" dirty="0" smtClean="0"/>
          </a:p>
        </p:txBody>
      </p:sp>
      <p:pic>
        <p:nvPicPr>
          <p:cNvPr id="10" name="图片 9"/>
          <p:cNvPicPr>
            <a:picLocks noChangeAspect="1"/>
          </p:cNvPicPr>
          <p:nvPr/>
        </p:nvPicPr>
        <p:blipFill>
          <a:blip r:embed="rId3" cstate="print"/>
          <a:stretch>
            <a:fillRect/>
          </a:stretch>
        </p:blipFill>
        <p:spPr>
          <a:xfrm>
            <a:off x="611560" y="1916832"/>
            <a:ext cx="4850152" cy="4262618"/>
          </a:xfrm>
          <a:prstGeom prst="rect">
            <a:avLst/>
          </a:prstGeom>
        </p:spPr>
      </p:pic>
      <p:sp>
        <p:nvSpPr>
          <p:cNvPr id="14" name="圆角矩形标注 13"/>
          <p:cNvSpPr/>
          <p:nvPr/>
        </p:nvSpPr>
        <p:spPr>
          <a:xfrm>
            <a:off x="5796136" y="1772816"/>
            <a:ext cx="2952328" cy="936104"/>
          </a:xfrm>
          <a:prstGeom prst="wedgeRoundRectCallout">
            <a:avLst>
              <a:gd name="adj1" fmla="val -60004"/>
              <a:gd name="adj2" fmla="val -22622"/>
              <a:gd name="adj3" fmla="val 16667"/>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b="1" dirty="0" smtClean="0">
                <a:solidFill>
                  <a:srgbClr val="FF0000"/>
                </a:solidFill>
              </a:rPr>
              <a:t>原始图像   提取水印</a:t>
            </a:r>
            <a:r>
              <a:rPr kumimoji="1" lang="en-US" altLang="zh-CN" b="1" dirty="0" smtClean="0">
                <a:solidFill>
                  <a:srgbClr val="FF0000"/>
                </a:solidFill>
              </a:rPr>
              <a:t>1</a:t>
            </a:r>
          </a:p>
          <a:p>
            <a:pPr algn="ctr"/>
            <a:endParaRPr kumimoji="1" lang="en-US" altLang="zh-CN" sz="1100" b="1" dirty="0" smtClean="0">
              <a:solidFill>
                <a:srgbClr val="FF0000"/>
              </a:solidFill>
            </a:endParaRPr>
          </a:p>
          <a:p>
            <a:pPr algn="ctr"/>
            <a:r>
              <a:rPr kumimoji="1" lang="zh-CN" altLang="en-US" b="1" dirty="0" smtClean="0">
                <a:solidFill>
                  <a:srgbClr val="FF0000"/>
                </a:solidFill>
              </a:rPr>
              <a:t>隐藏水印图像  提取水印</a:t>
            </a:r>
            <a:r>
              <a:rPr kumimoji="1" lang="en-US" altLang="zh-CN" b="1" dirty="0" smtClean="0">
                <a:solidFill>
                  <a:srgbClr val="FF0000"/>
                </a:solidFill>
              </a:rPr>
              <a:t>2</a:t>
            </a:r>
            <a:endParaRPr kumimoji="1" lang="zh-CN" altLang="en-US" b="1" dirty="0">
              <a:solidFill>
                <a:srgbClr val="FF0000"/>
              </a:solidFill>
            </a:endParaRPr>
          </a:p>
        </p:txBody>
      </p:sp>
      <p:graphicFrame>
        <p:nvGraphicFramePr>
          <p:cNvPr id="15" name="表格 14"/>
          <p:cNvGraphicFramePr>
            <a:graphicFrameLocks noGrp="1"/>
          </p:cNvGraphicFramePr>
          <p:nvPr>
            <p:extLst>
              <p:ext uri="{D42A27DB-BD31-4B8C-83A1-F6EECF244321}">
                <p14:modId xmlns:p14="http://schemas.microsoft.com/office/powerpoint/2010/main" val="3770781337"/>
              </p:ext>
            </p:extLst>
          </p:nvPr>
        </p:nvGraphicFramePr>
        <p:xfrm>
          <a:off x="5724128" y="3573016"/>
          <a:ext cx="2952328" cy="2160240"/>
        </p:xfrm>
        <a:graphic>
          <a:graphicData uri="http://schemas.openxmlformats.org/drawingml/2006/table">
            <a:tbl>
              <a:tblPr firstRow="1" bandRow="1">
                <a:tableStyleId>{5940675A-B579-460E-94D1-54222C63F5DA}</a:tableStyleId>
              </a:tblPr>
              <a:tblGrid>
                <a:gridCol w="738082"/>
                <a:gridCol w="738082"/>
                <a:gridCol w="738082"/>
                <a:gridCol w="738082"/>
              </a:tblGrid>
              <a:tr h="72008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smtClean="0">
                          <a:solidFill>
                            <a:srgbClr val="FF0000"/>
                          </a:solidFill>
                        </a:rPr>
                        <a:t>Rbit0</a:t>
                      </a:r>
                      <a:endParaRPr lang="zh-CN" altLang="en-US" dirty="0" smtClean="0">
                        <a:solidFill>
                          <a:srgbClr val="FF0000"/>
                        </a:solidFill>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smtClean="0">
                          <a:solidFill>
                            <a:srgbClr val="FF0000"/>
                          </a:solidFill>
                        </a:rPr>
                        <a:t>Rbit1</a:t>
                      </a:r>
                      <a:endParaRPr lang="zh-CN" altLang="en-US" dirty="0" smtClean="0">
                        <a:solidFill>
                          <a:srgbClr val="FF0000"/>
                        </a:solidFill>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smtClean="0">
                          <a:solidFill>
                            <a:srgbClr val="FF0000"/>
                          </a:solidFill>
                        </a:rPr>
                        <a:t>Rbit2</a:t>
                      </a:r>
                      <a:endParaRPr lang="zh-CN" altLang="en-US" dirty="0" smtClean="0">
                        <a:solidFill>
                          <a:srgbClr val="FF0000"/>
                        </a:solidFill>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smtClean="0">
                          <a:solidFill>
                            <a:srgbClr val="FF0000"/>
                          </a:solidFill>
                        </a:rPr>
                        <a:t>Rbit3</a:t>
                      </a:r>
                      <a:endParaRPr lang="zh-CN" altLang="en-US" dirty="0" smtClean="0">
                        <a:solidFill>
                          <a:srgbClr val="FF0000"/>
                        </a:solidFill>
                      </a:endParaRPr>
                    </a:p>
                  </a:txBody>
                  <a:tcPr anchor="ctr"/>
                </a:tc>
              </a:tr>
              <a:tr h="720080">
                <a:tc>
                  <a:txBody>
                    <a:bodyPr/>
                    <a:lstStyle/>
                    <a:p>
                      <a:pPr algn="ctr"/>
                      <a:r>
                        <a:rPr lang="en-US" altLang="zh-CN" dirty="0" smtClean="0">
                          <a:solidFill>
                            <a:srgbClr val="008000"/>
                          </a:solidFill>
                        </a:rPr>
                        <a:t>Gbit0</a:t>
                      </a:r>
                      <a:endParaRPr lang="zh-CN" altLang="en-US" dirty="0">
                        <a:solidFill>
                          <a:srgbClr val="008000"/>
                        </a:solidFill>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smtClean="0">
                          <a:solidFill>
                            <a:srgbClr val="008000"/>
                          </a:solidFill>
                        </a:rPr>
                        <a:t>Gbit1</a:t>
                      </a:r>
                      <a:endParaRPr lang="zh-CN" altLang="en-US" dirty="0" smtClean="0">
                        <a:solidFill>
                          <a:srgbClr val="008000"/>
                        </a:solidFill>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smtClean="0">
                          <a:solidFill>
                            <a:srgbClr val="008000"/>
                          </a:solidFill>
                        </a:rPr>
                        <a:t>Gbit2</a:t>
                      </a:r>
                      <a:endParaRPr lang="zh-CN" altLang="en-US" dirty="0" smtClean="0">
                        <a:solidFill>
                          <a:srgbClr val="008000"/>
                        </a:solidFill>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smtClean="0">
                          <a:solidFill>
                            <a:srgbClr val="008000"/>
                          </a:solidFill>
                        </a:rPr>
                        <a:t>Gbit3</a:t>
                      </a:r>
                      <a:endParaRPr lang="zh-CN" altLang="en-US" dirty="0" smtClean="0">
                        <a:solidFill>
                          <a:srgbClr val="008000"/>
                        </a:solidFill>
                      </a:endParaRPr>
                    </a:p>
                  </a:txBody>
                  <a:tcPr anchor="ctr"/>
                </a:tc>
              </a:tr>
              <a:tr h="720080">
                <a:tc>
                  <a:txBody>
                    <a:bodyPr/>
                    <a:lstStyle/>
                    <a:p>
                      <a:pPr algn="ctr"/>
                      <a:r>
                        <a:rPr lang="en-US" altLang="zh-CN" dirty="0" smtClean="0">
                          <a:solidFill>
                            <a:srgbClr val="0000FF"/>
                          </a:solidFill>
                        </a:rPr>
                        <a:t>Bbit0</a:t>
                      </a:r>
                      <a:endParaRPr lang="zh-CN" altLang="en-US" dirty="0">
                        <a:solidFill>
                          <a:srgbClr val="0000FF"/>
                        </a:solidFill>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smtClean="0">
                          <a:solidFill>
                            <a:srgbClr val="0000FF"/>
                          </a:solidFill>
                        </a:rPr>
                        <a:t>Bbit1</a:t>
                      </a:r>
                      <a:endParaRPr lang="zh-CN" altLang="en-US" dirty="0" smtClean="0">
                        <a:solidFill>
                          <a:srgbClr val="0000FF"/>
                        </a:solidFill>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smtClean="0">
                          <a:solidFill>
                            <a:srgbClr val="0000FF"/>
                          </a:solidFill>
                        </a:rPr>
                        <a:t>Bbit2</a:t>
                      </a:r>
                      <a:endParaRPr lang="zh-CN" altLang="en-US" dirty="0" smtClean="0">
                        <a:solidFill>
                          <a:srgbClr val="0000FF"/>
                        </a:solidFill>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smtClean="0">
                          <a:solidFill>
                            <a:srgbClr val="0000FF"/>
                          </a:solidFill>
                        </a:rPr>
                        <a:t>Bbit3</a:t>
                      </a:r>
                      <a:endParaRPr lang="zh-CN" altLang="en-US" dirty="0" smtClean="0">
                        <a:solidFill>
                          <a:srgbClr val="0000FF"/>
                        </a:solidFill>
                      </a:endParaRPr>
                    </a:p>
                  </a:txBody>
                  <a:tcPr anchor="ctr"/>
                </a:tc>
              </a:tr>
            </a:tbl>
          </a:graphicData>
        </a:graphic>
      </p:graphicFrame>
      <p:sp>
        <p:nvSpPr>
          <p:cNvPr id="4" name="日期占位符 3"/>
          <p:cNvSpPr>
            <a:spLocks noGrp="1"/>
          </p:cNvSpPr>
          <p:nvPr>
            <p:ph type="dt" sz="half" idx="10"/>
          </p:nvPr>
        </p:nvSpPr>
        <p:spPr/>
        <p:txBody>
          <a:bodyPr/>
          <a:lstStyle/>
          <a:p>
            <a:pPr>
              <a:defRPr/>
            </a:pPr>
            <a:fld id="{4573E60D-C2A1-014F-B117-1C972E18B133}" type="datetime1">
              <a:rPr lang="zh-CN" altLang="en-US" smtClean="0"/>
              <a:pPr>
                <a:defRPr/>
              </a:pPr>
              <a:t>16/8/31</a:t>
            </a:fld>
            <a:endParaRPr lang="zh-CN" altLang="en-US"/>
          </a:p>
        </p:txBody>
      </p:sp>
      <p:sp>
        <p:nvSpPr>
          <p:cNvPr id="5" name="页脚占位符 4"/>
          <p:cNvSpPr>
            <a:spLocks noGrp="1"/>
          </p:cNvSpPr>
          <p:nvPr>
            <p:ph type="ftr" sz="quarter" idx="11"/>
          </p:nvPr>
        </p:nvSpPr>
        <p:spPr/>
        <p:txBody>
          <a:bodyPr/>
          <a:lstStyle/>
          <a:p>
            <a:pPr>
              <a:defRPr/>
            </a:pPr>
            <a:r>
              <a:rPr lang="zh-CN" altLang="en-US" smtClean="0"/>
              <a:t>数字图像处理</a:t>
            </a:r>
            <a:r>
              <a:rPr lang="en-US" altLang="zh-CN" smtClean="0"/>
              <a:t>-</a:t>
            </a:r>
            <a:r>
              <a:rPr lang="zh-CN" altLang="en-US" smtClean="0"/>
              <a:t>第</a:t>
            </a:r>
            <a:r>
              <a:rPr lang="en-US" altLang="zh-CN" smtClean="0"/>
              <a:t>2</a:t>
            </a:r>
            <a:r>
              <a:rPr lang="zh-CN" altLang="en-US" smtClean="0"/>
              <a:t>讲</a:t>
            </a:r>
            <a:endParaRPr lang="zh-CN" altLang="en-US"/>
          </a:p>
        </p:txBody>
      </p:sp>
      <p:sp>
        <p:nvSpPr>
          <p:cNvPr id="6" name="幻灯片编号占位符 5"/>
          <p:cNvSpPr>
            <a:spLocks noGrp="1"/>
          </p:cNvSpPr>
          <p:nvPr>
            <p:ph type="sldNum" sz="quarter" idx="12"/>
          </p:nvPr>
        </p:nvSpPr>
        <p:spPr/>
        <p:txBody>
          <a:bodyPr/>
          <a:lstStyle/>
          <a:p>
            <a:pPr>
              <a:defRPr/>
            </a:pPr>
            <a:fld id="{A3CB10BE-3BDA-4653-8168-CCA7A6ACD1D5}" type="slidenum">
              <a:rPr lang="zh-CN" altLang="en-US" smtClean="0"/>
              <a:pPr>
                <a:defRPr/>
              </a:pPr>
              <a:t>43</a:t>
            </a:fld>
            <a:endParaRPr lang="zh-CN" altLang="en-US"/>
          </a:p>
        </p:txBody>
      </p:sp>
      <p:sp>
        <p:nvSpPr>
          <p:cNvPr id="11" name="文本框 10"/>
          <p:cNvSpPr txBox="1"/>
          <p:nvPr/>
        </p:nvSpPr>
        <p:spPr>
          <a:xfrm>
            <a:off x="251520" y="1700808"/>
            <a:ext cx="8640960" cy="4524316"/>
          </a:xfrm>
          <a:prstGeom prst="rect">
            <a:avLst/>
          </a:prstGeom>
          <a:solidFill>
            <a:schemeClr val="bg2"/>
          </a:solidFill>
        </p:spPr>
        <p:txBody>
          <a:bodyPr wrap="square" rtlCol="0">
            <a:spAutoFit/>
          </a:bodyPr>
          <a:lstStyle/>
          <a:p>
            <a:endParaRPr lang="en-US" altLang="zh-CN" dirty="0" smtClean="0"/>
          </a:p>
          <a:p>
            <a:r>
              <a:rPr lang="en-US" altLang="zh-CN" dirty="0" smtClean="0"/>
              <a:t>AI</a:t>
            </a:r>
            <a:r>
              <a:rPr lang="en-US" altLang="zh-CN" dirty="0"/>
              <a:t>=</a:t>
            </a:r>
            <a:r>
              <a:rPr lang="en-US" altLang="zh-CN" dirty="0" err="1"/>
              <a:t>imread</a:t>
            </a:r>
            <a:r>
              <a:rPr lang="en-US" altLang="zh-CN" dirty="0"/>
              <a:t>('watermark1.bmp');</a:t>
            </a:r>
          </a:p>
          <a:p>
            <a:r>
              <a:rPr lang="en-US" altLang="zh-CN" dirty="0"/>
              <a:t> </a:t>
            </a:r>
          </a:p>
          <a:p>
            <a:r>
              <a:rPr lang="en-US" altLang="zh-TW" dirty="0" err="1"/>
              <a:t>Iout</a:t>
            </a:r>
            <a:r>
              <a:rPr lang="en-US" altLang="zh-TW" dirty="0"/>
              <a:t>=uint8(zeros(512,512,3));  %</a:t>
            </a:r>
            <a:r>
              <a:rPr lang="zh-TW" altLang="en-US" dirty="0"/>
              <a:t>为提取水印图像准备空间</a:t>
            </a:r>
          </a:p>
          <a:p>
            <a:r>
              <a:rPr lang="it-IT" altLang="zh-CN" dirty="0" err="1"/>
              <a:t>Sout</a:t>
            </a:r>
            <a:r>
              <a:rPr lang="it-IT" altLang="zh-CN" dirty="0"/>
              <a:t>=uint8(</a:t>
            </a:r>
            <a:r>
              <a:rPr lang="it-IT" altLang="zh-CN" dirty="0" err="1"/>
              <a:t>zeros</a:t>
            </a:r>
            <a:r>
              <a:rPr lang="it-IT" altLang="zh-CN" dirty="0"/>
              <a:t>(512,512,3));</a:t>
            </a:r>
          </a:p>
          <a:p>
            <a:r>
              <a:rPr lang="it-IT" altLang="zh-CN" dirty="0"/>
              <a:t> </a:t>
            </a:r>
          </a:p>
          <a:p>
            <a:r>
              <a:rPr lang="da-DK" altLang="zh-CN" dirty="0"/>
              <a:t>for j=0:2</a:t>
            </a:r>
          </a:p>
          <a:p>
            <a:r>
              <a:rPr lang="en-US" altLang="zh-CN" dirty="0"/>
              <a:t>    </a:t>
            </a:r>
            <a:r>
              <a:rPr lang="en-US" altLang="zh-CN" dirty="0" err="1"/>
              <a:t>jbegin</a:t>
            </a:r>
            <a:r>
              <a:rPr lang="en-US" altLang="zh-CN" dirty="0"/>
              <a:t>=1+j*512;</a:t>
            </a:r>
          </a:p>
          <a:p>
            <a:r>
              <a:rPr lang="de-DE" altLang="zh-CN" dirty="0"/>
              <a:t>    </a:t>
            </a:r>
            <a:r>
              <a:rPr lang="de-DE" altLang="zh-CN" dirty="0" err="1"/>
              <a:t>jend</a:t>
            </a:r>
            <a:r>
              <a:rPr lang="de-DE" altLang="zh-CN" dirty="0"/>
              <a:t>=jbegin+511;</a:t>
            </a:r>
          </a:p>
          <a:p>
            <a:r>
              <a:rPr lang="en-US" altLang="zh-CN" dirty="0"/>
              <a:t>    for k=0:3</a:t>
            </a:r>
          </a:p>
          <a:p>
            <a:r>
              <a:rPr lang="de-DE" altLang="zh-CN" dirty="0"/>
              <a:t>        </a:t>
            </a:r>
            <a:r>
              <a:rPr lang="de-DE" altLang="zh-CN" dirty="0" err="1"/>
              <a:t>kbegin</a:t>
            </a:r>
            <a:r>
              <a:rPr lang="de-DE" altLang="zh-CN" dirty="0"/>
              <a:t>=1+k*512;</a:t>
            </a:r>
          </a:p>
          <a:p>
            <a:r>
              <a:rPr lang="hu-HU" altLang="zh-CN" dirty="0"/>
              <a:t>        kend=kbegin+511;</a:t>
            </a:r>
          </a:p>
          <a:p>
            <a:r>
              <a:rPr lang="en-US" altLang="zh-CN" dirty="0"/>
              <a:t>        </a:t>
            </a:r>
            <a:r>
              <a:rPr lang="en-US" altLang="zh-CN" dirty="0" err="1"/>
              <a:t>Iout</a:t>
            </a:r>
            <a:r>
              <a:rPr lang="en-US" altLang="zh-CN" dirty="0"/>
              <a:t>(:,:,j+1)=</a:t>
            </a:r>
            <a:r>
              <a:rPr lang="en-US" altLang="zh-CN" dirty="0" err="1"/>
              <a:t>Iout</a:t>
            </a:r>
            <a:r>
              <a:rPr lang="en-US" altLang="zh-CN" dirty="0"/>
              <a:t>(:,:,j+1)+</a:t>
            </a:r>
            <a:r>
              <a:rPr lang="en-US" altLang="zh-CN" dirty="0" err="1"/>
              <a:t>bitshift</a:t>
            </a:r>
            <a:r>
              <a:rPr lang="en-US" altLang="zh-CN" dirty="0"/>
              <a:t>(</a:t>
            </a:r>
            <a:r>
              <a:rPr lang="en-US" altLang="zh-CN" dirty="0" err="1"/>
              <a:t>bitand</a:t>
            </a:r>
            <a:r>
              <a:rPr lang="en-US" altLang="zh-CN" dirty="0"/>
              <a:t>(AI(</a:t>
            </a:r>
            <a:r>
              <a:rPr lang="en-US" altLang="zh-CN" dirty="0" err="1"/>
              <a:t>jbegin:jend,kbegin:kend</a:t>
            </a:r>
            <a:r>
              <a:rPr lang="en-US" altLang="zh-CN" dirty="0"/>
              <a:t>),1),k);</a:t>
            </a:r>
          </a:p>
          <a:p>
            <a:r>
              <a:rPr lang="en-US" altLang="zh-CN" dirty="0"/>
              <a:t>        </a:t>
            </a:r>
            <a:r>
              <a:rPr lang="en-US" altLang="zh-CN" dirty="0" err="1"/>
              <a:t>Sout</a:t>
            </a:r>
            <a:r>
              <a:rPr lang="en-US" altLang="zh-CN" dirty="0"/>
              <a:t>(:,:,j+1)=</a:t>
            </a:r>
            <a:r>
              <a:rPr lang="en-US" altLang="zh-CN" dirty="0" err="1"/>
              <a:t>Sout</a:t>
            </a:r>
            <a:r>
              <a:rPr lang="en-US" altLang="zh-CN" dirty="0"/>
              <a:t>(:,:,j+1)+</a:t>
            </a:r>
            <a:r>
              <a:rPr lang="en-US" altLang="zh-CN" dirty="0" err="1"/>
              <a:t>bitshift</a:t>
            </a:r>
            <a:r>
              <a:rPr lang="en-US" altLang="zh-CN" dirty="0"/>
              <a:t>(</a:t>
            </a:r>
            <a:r>
              <a:rPr lang="en-US" altLang="zh-CN" dirty="0" err="1"/>
              <a:t>bitand</a:t>
            </a:r>
            <a:r>
              <a:rPr lang="en-US" altLang="zh-CN" dirty="0"/>
              <a:t>(AI(</a:t>
            </a:r>
            <a:r>
              <a:rPr lang="en-US" altLang="zh-CN" dirty="0" err="1"/>
              <a:t>jbegin:jend,kbegin:kend</a:t>
            </a:r>
            <a:r>
              <a:rPr lang="en-US" altLang="zh-CN" dirty="0"/>
              <a:t>),2),k-1);</a:t>
            </a:r>
          </a:p>
          <a:p>
            <a:r>
              <a:rPr lang="de-DE" altLang="zh-CN" dirty="0"/>
              <a:t>    end</a:t>
            </a:r>
          </a:p>
          <a:p>
            <a:r>
              <a:rPr lang="de-DE" altLang="zh-CN" dirty="0"/>
              <a:t>end</a:t>
            </a:r>
          </a:p>
        </p:txBody>
      </p:sp>
    </p:spTree>
    <p:extLst>
      <p:ext uri="{BB962C8B-B14F-4D97-AF65-F5344CB8AC3E}">
        <p14:creationId xmlns:p14="http://schemas.microsoft.com/office/powerpoint/2010/main" val="174074494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up)">
                                      <p:cBhvr>
                                        <p:cTn id="7"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850106"/>
          </a:xfrm>
        </p:spPr>
        <p:txBody>
          <a:bodyPr>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l"/>
            <a:r>
              <a:rPr lang="sk-SK" altLang="zh-CN" b="1" spc="50" dirty="0" smtClean="0">
                <a:ln w="11430"/>
                <a:solidFill>
                  <a:srgbClr val="FF0000"/>
                </a:solidFill>
                <a:effectLst>
                  <a:outerShdw blurRad="76200" dist="50800" dir="5400000" algn="tl" rotWithShape="0">
                    <a:srgbClr val="000000">
                      <a:alpha val="65000"/>
                    </a:srgbClr>
                  </a:outerShdw>
                </a:effectLst>
                <a:latin typeface="Calibri" pitchFamily="34" charset="0"/>
                <a:ea typeface="华文琥珀"/>
              </a:rPr>
              <a:t>¶</a:t>
            </a:r>
            <a:r>
              <a:rPr lang="en-US" altLang="zh-CN" b="1" spc="50" dirty="0" smtClean="0">
                <a:ln w="11430"/>
                <a:solidFill>
                  <a:srgbClr val="FF0000"/>
                </a:solidFill>
                <a:effectLst>
                  <a:outerShdw blurRad="76200" dist="50800" dir="5400000" algn="tl" rotWithShape="0">
                    <a:srgbClr val="000000">
                      <a:alpha val="65000"/>
                    </a:srgbClr>
                  </a:outerShdw>
                </a:effectLst>
                <a:latin typeface="Calibri" pitchFamily="34" charset="0"/>
                <a:ea typeface="华文琥珀"/>
              </a:rPr>
              <a:t>2.3</a:t>
            </a:r>
            <a:r>
              <a:rPr lang="zh-CN" altLang="en-US" b="1" spc="50" dirty="0" smtClean="0">
                <a:ln w="11430"/>
                <a:solidFill>
                  <a:srgbClr val="FF0000"/>
                </a:solidFill>
                <a:effectLst>
                  <a:outerShdw blurRad="76200" dist="50800" dir="5400000" algn="tl" rotWithShape="0">
                    <a:srgbClr val="000000">
                      <a:alpha val="65000"/>
                    </a:srgbClr>
                  </a:outerShdw>
                </a:effectLst>
                <a:latin typeface="Calibri" pitchFamily="34" charset="0"/>
                <a:ea typeface="华文琥珀"/>
              </a:rPr>
              <a:t>关于实验内容</a:t>
            </a:r>
            <a:r>
              <a:rPr lang="en-US" altLang="zh-CN" b="1" spc="50" dirty="0" smtClean="0">
                <a:ln w="11430"/>
                <a:solidFill>
                  <a:srgbClr val="FF0000"/>
                </a:solidFill>
                <a:effectLst>
                  <a:outerShdw blurRad="76200" dist="50800" dir="5400000" algn="tl" rotWithShape="0">
                    <a:srgbClr val="000000">
                      <a:alpha val="65000"/>
                    </a:srgbClr>
                  </a:outerShdw>
                </a:effectLst>
                <a:latin typeface="Calibri" pitchFamily="34" charset="0"/>
                <a:ea typeface="华文琥珀"/>
              </a:rPr>
              <a:t>3</a:t>
            </a:r>
            <a:endParaRPr lang="zh-CN" altLang="en-US"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Calibri" pitchFamily="34" charset="0"/>
              <a:ea typeface="华文琥珀"/>
              <a:cs typeface="+mn-cs"/>
            </a:endParaRPr>
          </a:p>
        </p:txBody>
      </p:sp>
      <p:sp>
        <p:nvSpPr>
          <p:cNvPr id="3" name="内容占位符 2"/>
          <p:cNvSpPr>
            <a:spLocks noGrp="1"/>
          </p:cNvSpPr>
          <p:nvPr>
            <p:ph idx="1"/>
          </p:nvPr>
        </p:nvSpPr>
        <p:spPr>
          <a:xfrm>
            <a:off x="457200" y="1268760"/>
            <a:ext cx="8229600" cy="5328592"/>
          </a:xfrm>
        </p:spPr>
        <p:txBody>
          <a:bodyPr/>
          <a:lstStyle/>
          <a:p>
            <a:pPr marL="400050"/>
            <a:r>
              <a:rPr kumimoji="1" lang="zh-CN" altLang="en-US" sz="2400" dirty="0" smtClean="0"/>
              <a:t>测量图像内各个目标之间的质心距离</a:t>
            </a:r>
            <a:endParaRPr kumimoji="1" lang="en-US" altLang="zh-CN" sz="2400" dirty="0" smtClean="0"/>
          </a:p>
          <a:p>
            <a:pPr marL="800100" lvl="1"/>
            <a:r>
              <a:rPr kumimoji="1" lang="zh-CN" altLang="en-US" sz="2000" dirty="0"/>
              <a:t>利用</a:t>
            </a:r>
            <a:r>
              <a:rPr kumimoji="1" lang="en-US" altLang="zh-CN" sz="2000" dirty="0" err="1"/>
              <a:t>matlab</a:t>
            </a:r>
            <a:r>
              <a:rPr kumimoji="1" lang="zh-CN" altLang="en-US" sz="2000" dirty="0"/>
              <a:t>，读入对应图像</a:t>
            </a:r>
            <a:r>
              <a:rPr kumimoji="1" lang="en-US" altLang="zh-CN" sz="2000" dirty="0" err="1"/>
              <a:t>test.png</a:t>
            </a:r>
            <a:endParaRPr kumimoji="1" lang="en-US" altLang="zh-CN" sz="2000" dirty="0"/>
          </a:p>
          <a:p>
            <a:pPr marL="800100" lvl="1"/>
            <a:r>
              <a:rPr kumimoji="1" lang="zh-CN" altLang="en-US" sz="2000" dirty="0"/>
              <a:t>显示图像</a:t>
            </a:r>
            <a:endParaRPr kumimoji="1" lang="en-US" altLang="zh-CN" sz="2000" dirty="0"/>
          </a:p>
          <a:p>
            <a:pPr marL="800100" lvl="1"/>
            <a:r>
              <a:rPr kumimoji="1" lang="zh-CN" altLang="en-US" sz="2000" dirty="0"/>
              <a:t>读取质心坐标</a:t>
            </a:r>
            <a:endParaRPr kumimoji="1" lang="en-US" altLang="zh-CN" sz="2000" dirty="0"/>
          </a:p>
          <a:p>
            <a:pPr marL="800100" lvl="1"/>
            <a:r>
              <a:rPr kumimoji="1" lang="zh-CN" altLang="en-US" sz="2000" dirty="0"/>
              <a:t>采用不同距离公式计算各个目标相互之间的距离</a:t>
            </a:r>
            <a:endParaRPr kumimoji="1" lang="en-US" altLang="zh-CN" sz="2000" dirty="0"/>
          </a:p>
        </p:txBody>
      </p:sp>
      <p:sp>
        <p:nvSpPr>
          <p:cNvPr id="4" name="日期占位符 3"/>
          <p:cNvSpPr>
            <a:spLocks noGrp="1"/>
          </p:cNvSpPr>
          <p:nvPr>
            <p:ph type="dt" sz="half" idx="10"/>
          </p:nvPr>
        </p:nvSpPr>
        <p:spPr/>
        <p:txBody>
          <a:bodyPr/>
          <a:lstStyle/>
          <a:p>
            <a:pPr>
              <a:defRPr/>
            </a:pPr>
            <a:fld id="{2F4C458F-5024-D049-B5CE-AD4DAB6D7A75}" type="datetime1">
              <a:rPr lang="zh-CN" altLang="en-US" smtClean="0"/>
              <a:pPr>
                <a:defRPr/>
              </a:pPr>
              <a:t>16/8/31</a:t>
            </a:fld>
            <a:endParaRPr lang="zh-CN" altLang="en-US"/>
          </a:p>
        </p:txBody>
      </p:sp>
      <p:sp>
        <p:nvSpPr>
          <p:cNvPr id="5" name="页脚占位符 4"/>
          <p:cNvSpPr>
            <a:spLocks noGrp="1"/>
          </p:cNvSpPr>
          <p:nvPr>
            <p:ph type="ftr" sz="quarter" idx="11"/>
          </p:nvPr>
        </p:nvSpPr>
        <p:spPr/>
        <p:txBody>
          <a:bodyPr/>
          <a:lstStyle/>
          <a:p>
            <a:pPr>
              <a:defRPr/>
            </a:pPr>
            <a:r>
              <a:rPr lang="zh-CN" altLang="en-US" smtClean="0"/>
              <a:t>数字图像处理</a:t>
            </a:r>
            <a:r>
              <a:rPr lang="en-US" altLang="zh-CN" smtClean="0"/>
              <a:t>-</a:t>
            </a:r>
            <a:r>
              <a:rPr lang="zh-CN" altLang="en-US" smtClean="0"/>
              <a:t>第</a:t>
            </a:r>
            <a:r>
              <a:rPr lang="en-US" altLang="zh-CN" smtClean="0"/>
              <a:t>2</a:t>
            </a:r>
            <a:r>
              <a:rPr lang="zh-CN" altLang="en-US" smtClean="0"/>
              <a:t>讲</a:t>
            </a:r>
            <a:endParaRPr lang="zh-CN" altLang="en-US"/>
          </a:p>
        </p:txBody>
      </p:sp>
      <p:sp>
        <p:nvSpPr>
          <p:cNvPr id="6" name="幻灯片编号占位符 5"/>
          <p:cNvSpPr>
            <a:spLocks noGrp="1"/>
          </p:cNvSpPr>
          <p:nvPr>
            <p:ph type="sldNum" sz="quarter" idx="12"/>
          </p:nvPr>
        </p:nvSpPr>
        <p:spPr/>
        <p:txBody>
          <a:bodyPr/>
          <a:lstStyle/>
          <a:p>
            <a:pPr>
              <a:defRPr/>
            </a:pPr>
            <a:fld id="{A3CB10BE-3BDA-4653-8168-CCA7A6ACD1D5}" type="slidenum">
              <a:rPr lang="zh-CN" altLang="en-US" smtClean="0"/>
              <a:pPr>
                <a:defRPr/>
              </a:pPr>
              <a:t>44</a:t>
            </a:fld>
            <a:endParaRPr lang="zh-CN" altLang="en-US"/>
          </a:p>
        </p:txBody>
      </p:sp>
      <p:grpSp>
        <p:nvGrpSpPr>
          <p:cNvPr id="13" name="组 12"/>
          <p:cNvGrpSpPr/>
          <p:nvPr/>
        </p:nvGrpSpPr>
        <p:grpSpPr>
          <a:xfrm>
            <a:off x="2627784" y="3356992"/>
            <a:ext cx="4032448" cy="2952328"/>
            <a:chOff x="3635896" y="2204864"/>
            <a:chExt cx="4032448" cy="2952328"/>
          </a:xfrm>
        </p:grpSpPr>
        <p:sp>
          <p:nvSpPr>
            <p:cNvPr id="7" name="矩形 6"/>
            <p:cNvSpPr/>
            <p:nvPr/>
          </p:nvSpPr>
          <p:spPr>
            <a:xfrm>
              <a:off x="3635896" y="2204864"/>
              <a:ext cx="4032448" cy="2952328"/>
            </a:xfrm>
            <a:prstGeom prst="rect">
              <a:avLst/>
            </a:prstGeom>
            <a:solidFill>
              <a:schemeClr val="bg1">
                <a:lumMod val="85000"/>
              </a:schemeClr>
            </a:solidFill>
            <a:ln w="76200" cmpd="sng">
              <a:solidFill>
                <a:srgbClr val="E440DB"/>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8" name="等腰三角形 7"/>
            <p:cNvSpPr/>
            <p:nvPr/>
          </p:nvSpPr>
          <p:spPr>
            <a:xfrm>
              <a:off x="4139952" y="3789040"/>
              <a:ext cx="1152128" cy="936104"/>
            </a:xfrm>
            <a:prstGeom prst="triangl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9" name="椭圆 8"/>
            <p:cNvSpPr/>
            <p:nvPr/>
          </p:nvSpPr>
          <p:spPr>
            <a:xfrm>
              <a:off x="5940152" y="2636912"/>
              <a:ext cx="914400" cy="914400"/>
            </a:xfrm>
            <a:prstGeom prst="ellipse">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10" name="心形 9"/>
            <p:cNvSpPr/>
            <p:nvPr/>
          </p:nvSpPr>
          <p:spPr>
            <a:xfrm>
              <a:off x="4283968" y="2636912"/>
              <a:ext cx="914400" cy="914400"/>
            </a:xfrm>
            <a:prstGeom prst="heart">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11" name="五角星 10"/>
            <p:cNvSpPr/>
            <p:nvPr/>
          </p:nvSpPr>
          <p:spPr>
            <a:xfrm>
              <a:off x="5004048" y="3212976"/>
              <a:ext cx="914400" cy="914400"/>
            </a:xfrm>
            <a:prstGeom prst="star5">
              <a:avLst/>
            </a:prstGeom>
            <a:solidFill>
              <a:srgbClr val="0000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12" name="矩形 11"/>
            <p:cNvSpPr/>
            <p:nvPr/>
          </p:nvSpPr>
          <p:spPr>
            <a:xfrm>
              <a:off x="5940152" y="3861048"/>
              <a:ext cx="914400" cy="864096"/>
            </a:xfrm>
            <a:prstGeom prst="rect">
              <a:avLst/>
            </a:prstGeom>
            <a:solidFill>
              <a:srgbClr val="008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grpSp>
    </p:spTree>
    <p:extLst>
      <p:ext uri="{BB962C8B-B14F-4D97-AF65-F5344CB8AC3E}">
        <p14:creationId xmlns:p14="http://schemas.microsoft.com/office/powerpoint/2010/main" val="380121914"/>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850106"/>
          </a:xfrm>
        </p:spPr>
        <p:txBody>
          <a:bodyPr>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l"/>
            <a:r>
              <a:rPr lang="sk-SK" altLang="zh-CN" b="1" spc="50" dirty="0" smtClean="0">
                <a:ln w="11430"/>
                <a:solidFill>
                  <a:srgbClr val="FF0000"/>
                </a:solidFill>
                <a:effectLst>
                  <a:outerShdw blurRad="76200" dist="50800" dir="5400000" algn="tl" rotWithShape="0">
                    <a:srgbClr val="000000">
                      <a:alpha val="65000"/>
                    </a:srgbClr>
                  </a:outerShdw>
                </a:effectLst>
                <a:latin typeface="Calibri" pitchFamily="34" charset="0"/>
                <a:ea typeface="华文琥珀"/>
              </a:rPr>
              <a:t>¶</a:t>
            </a:r>
            <a:r>
              <a:rPr lang="en-US" altLang="zh-CN" b="1" spc="50" dirty="0" smtClean="0">
                <a:ln w="11430"/>
                <a:solidFill>
                  <a:srgbClr val="FF0000"/>
                </a:solidFill>
                <a:effectLst>
                  <a:outerShdw blurRad="76200" dist="50800" dir="5400000" algn="tl" rotWithShape="0">
                    <a:srgbClr val="000000">
                      <a:alpha val="65000"/>
                    </a:srgbClr>
                  </a:outerShdw>
                </a:effectLst>
                <a:latin typeface="Calibri" pitchFamily="34" charset="0"/>
                <a:ea typeface="华文琥珀"/>
              </a:rPr>
              <a:t>2.3</a:t>
            </a:r>
            <a:r>
              <a:rPr lang="zh-CN" altLang="en-US" b="1" spc="50" dirty="0" smtClean="0">
                <a:ln w="11430"/>
                <a:solidFill>
                  <a:srgbClr val="FF0000"/>
                </a:solidFill>
                <a:effectLst>
                  <a:outerShdw blurRad="76200" dist="50800" dir="5400000" algn="tl" rotWithShape="0">
                    <a:srgbClr val="000000">
                      <a:alpha val="65000"/>
                    </a:srgbClr>
                  </a:outerShdw>
                </a:effectLst>
                <a:latin typeface="Calibri" pitchFamily="34" charset="0"/>
                <a:ea typeface="华文琥珀"/>
              </a:rPr>
              <a:t>关于几何校正的尝试</a:t>
            </a:r>
            <a:endParaRPr lang="zh-CN" altLang="en-US"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Calibri" pitchFamily="34" charset="0"/>
              <a:ea typeface="华文琥珀"/>
              <a:cs typeface="+mn-cs"/>
            </a:endParaRPr>
          </a:p>
        </p:txBody>
      </p:sp>
      <p:sp>
        <p:nvSpPr>
          <p:cNvPr id="3" name="内容占位符 2"/>
          <p:cNvSpPr>
            <a:spLocks noGrp="1"/>
          </p:cNvSpPr>
          <p:nvPr>
            <p:ph idx="1"/>
          </p:nvPr>
        </p:nvSpPr>
        <p:spPr>
          <a:xfrm>
            <a:off x="457200" y="1268760"/>
            <a:ext cx="8229600" cy="5328592"/>
          </a:xfrm>
        </p:spPr>
        <p:txBody>
          <a:bodyPr/>
          <a:lstStyle/>
          <a:p>
            <a:pPr marL="57150" indent="0">
              <a:buNone/>
            </a:pPr>
            <a:r>
              <a:rPr kumimoji="1" lang="zh-CN" altLang="en-US" dirty="0" smtClean="0"/>
              <a:t>控制点变换</a:t>
            </a:r>
            <a:endParaRPr kumimoji="1" lang="en-US" altLang="zh-CN" dirty="0" smtClean="0"/>
          </a:p>
          <a:p>
            <a:pPr marL="800100" lvl="1"/>
            <a:r>
              <a:rPr kumimoji="1" lang="zh-CN" altLang="en-US" sz="2400" dirty="0" smtClean="0"/>
              <a:t>有关函数为</a:t>
            </a:r>
            <a:endParaRPr kumimoji="1" lang="en-US" altLang="zh-CN" sz="2400" dirty="0" smtClean="0"/>
          </a:p>
          <a:p>
            <a:pPr marL="800100" lvl="2" indent="0">
              <a:buNone/>
            </a:pPr>
            <a:r>
              <a:rPr lang="en-US" altLang="zh-CN" sz="2000" dirty="0"/>
              <a:t>I=</a:t>
            </a:r>
            <a:r>
              <a:rPr lang="en-US" altLang="zh-CN" sz="2000" dirty="0" err="1"/>
              <a:t>imread</a:t>
            </a:r>
            <a:r>
              <a:rPr lang="en-US" altLang="zh-CN" sz="2000" dirty="0"/>
              <a:t>('</a:t>
            </a:r>
            <a:r>
              <a:rPr lang="en-US" altLang="zh-CN" sz="2000" dirty="0" err="1"/>
              <a:t>house.tif</a:t>
            </a:r>
            <a:r>
              <a:rPr lang="en-US" altLang="zh-CN" sz="2000" dirty="0"/>
              <a:t>')</a:t>
            </a:r>
            <a:r>
              <a:rPr lang="en-US" altLang="zh-CN" sz="2000" dirty="0" smtClean="0"/>
              <a:t>;</a:t>
            </a:r>
            <a:endParaRPr lang="en-US" altLang="zh-CN" sz="2000" dirty="0"/>
          </a:p>
          <a:p>
            <a:pPr marL="800100" lvl="2" indent="0">
              <a:buNone/>
            </a:pPr>
            <a:r>
              <a:rPr lang="is-IS" altLang="zh-CN" sz="2000" dirty="0"/>
              <a:t>I=I(:,:,1);</a:t>
            </a:r>
          </a:p>
          <a:p>
            <a:pPr marL="800100" lvl="2" indent="0">
              <a:buNone/>
            </a:pPr>
            <a:r>
              <a:rPr lang="cs-CZ" altLang="zh-CN" sz="2000" dirty="0" smtClean="0"/>
              <a:t>base</a:t>
            </a:r>
            <a:r>
              <a:rPr lang="cs-CZ" altLang="zh-CN" sz="2000" dirty="0"/>
              <a:t>=[1 1;1 255;255 1;255 255];</a:t>
            </a:r>
          </a:p>
          <a:p>
            <a:pPr marL="800100" lvl="2" indent="0">
              <a:buNone/>
            </a:pPr>
            <a:r>
              <a:rPr lang="pt-BR" altLang="zh-CN" sz="2000" dirty="0"/>
              <a:t>out=[1 67;66 255;181 1;255 193];</a:t>
            </a:r>
          </a:p>
          <a:p>
            <a:pPr marL="800100" lvl="2" indent="0">
              <a:buNone/>
            </a:pPr>
            <a:r>
              <a:rPr lang="pt-BR" altLang="zh-CN" sz="2000" dirty="0" err="1"/>
              <a:t>t_concord</a:t>
            </a:r>
            <a:r>
              <a:rPr lang="pt-BR" altLang="zh-CN" sz="2000" dirty="0"/>
              <a:t> = cp2tform(out,base,'</a:t>
            </a:r>
            <a:r>
              <a:rPr lang="pt-BR" altLang="zh-CN" sz="2000" dirty="0" err="1"/>
              <a:t>projective</a:t>
            </a:r>
            <a:r>
              <a:rPr lang="pt-BR" altLang="zh-CN" sz="2000" dirty="0"/>
              <a:t>');</a:t>
            </a:r>
          </a:p>
          <a:p>
            <a:pPr marL="800100" lvl="2" indent="0">
              <a:buNone/>
            </a:pPr>
            <a:r>
              <a:rPr lang="pt-BR" altLang="zh-CN" sz="2000" dirty="0" err="1" smtClean="0"/>
              <a:t>B</a:t>
            </a:r>
            <a:r>
              <a:rPr lang="pt-BR" altLang="zh-CN" sz="2000" dirty="0" smtClean="0"/>
              <a:t> </a:t>
            </a:r>
            <a:r>
              <a:rPr lang="pt-BR" altLang="zh-CN" sz="2000" dirty="0"/>
              <a:t>= </a:t>
            </a:r>
            <a:r>
              <a:rPr lang="pt-BR" altLang="zh-CN" sz="2000" dirty="0" err="1"/>
              <a:t>imtransform</a:t>
            </a:r>
            <a:r>
              <a:rPr lang="pt-BR" altLang="zh-CN" sz="2000" dirty="0"/>
              <a:t>(</a:t>
            </a:r>
            <a:r>
              <a:rPr lang="pt-BR" altLang="zh-CN" sz="2000" dirty="0" err="1"/>
              <a:t>I,t_concord</a:t>
            </a:r>
            <a:r>
              <a:rPr lang="pt-BR" altLang="zh-CN" sz="2000" dirty="0"/>
              <a:t>);</a:t>
            </a:r>
          </a:p>
          <a:p>
            <a:pPr marL="800100" lvl="2" indent="0">
              <a:buNone/>
            </a:pPr>
            <a:r>
              <a:rPr lang="pt-BR" altLang="zh-CN" sz="2000" dirty="0" err="1" smtClean="0"/>
              <a:t>subplot</a:t>
            </a:r>
            <a:r>
              <a:rPr lang="pt-BR" altLang="zh-CN" sz="2000" dirty="0"/>
              <a:t>(1,2,1);</a:t>
            </a:r>
            <a:r>
              <a:rPr lang="pt-BR" altLang="zh-CN" sz="2000" dirty="0" err="1"/>
              <a:t>imshow</a:t>
            </a:r>
            <a:r>
              <a:rPr lang="pt-BR" altLang="zh-CN" sz="2000" dirty="0"/>
              <a:t>(</a:t>
            </a:r>
            <a:r>
              <a:rPr lang="pt-BR" altLang="zh-CN" sz="2000" dirty="0" err="1"/>
              <a:t>I</a:t>
            </a:r>
            <a:r>
              <a:rPr lang="pt-BR" altLang="zh-CN" sz="2000" dirty="0"/>
              <a:t>);</a:t>
            </a:r>
          </a:p>
          <a:p>
            <a:pPr marL="800100" lvl="2" indent="0">
              <a:buNone/>
            </a:pPr>
            <a:r>
              <a:rPr lang="pt-BR" altLang="zh-CN" sz="2000" dirty="0" err="1"/>
              <a:t>subplot</a:t>
            </a:r>
            <a:r>
              <a:rPr lang="pt-BR" altLang="zh-CN" sz="2000" dirty="0"/>
              <a:t>(1,2,2);</a:t>
            </a:r>
            <a:r>
              <a:rPr lang="pt-BR" altLang="zh-CN" sz="2000" dirty="0" err="1"/>
              <a:t>imshow</a:t>
            </a:r>
            <a:r>
              <a:rPr lang="pt-BR" altLang="zh-CN" sz="2000" dirty="0"/>
              <a:t>(</a:t>
            </a:r>
            <a:r>
              <a:rPr lang="pt-BR" altLang="zh-CN" sz="2000" dirty="0" err="1"/>
              <a:t>B</a:t>
            </a:r>
            <a:r>
              <a:rPr lang="pt-BR" altLang="zh-CN" sz="2000" dirty="0"/>
              <a:t>);</a:t>
            </a:r>
          </a:p>
          <a:p>
            <a:pPr marL="800100" lvl="1"/>
            <a:endParaRPr kumimoji="1" lang="en-US" altLang="zh-CN" sz="1600" dirty="0" smtClean="0"/>
          </a:p>
          <a:p>
            <a:pPr marL="800100" lvl="1"/>
            <a:endParaRPr kumimoji="1" lang="en-US" altLang="zh-CN" sz="1600" dirty="0"/>
          </a:p>
        </p:txBody>
      </p:sp>
      <p:sp>
        <p:nvSpPr>
          <p:cNvPr id="4" name="日期占位符 3"/>
          <p:cNvSpPr>
            <a:spLocks noGrp="1"/>
          </p:cNvSpPr>
          <p:nvPr>
            <p:ph type="dt" sz="half" idx="10"/>
          </p:nvPr>
        </p:nvSpPr>
        <p:spPr/>
        <p:txBody>
          <a:bodyPr/>
          <a:lstStyle/>
          <a:p>
            <a:pPr>
              <a:defRPr/>
            </a:pPr>
            <a:fld id="{A8D6C7D9-DA76-5041-9743-3BC134D9A1A8}" type="datetime1">
              <a:rPr lang="zh-CN" altLang="en-US" smtClean="0"/>
              <a:pPr>
                <a:defRPr/>
              </a:pPr>
              <a:t>16/8/31</a:t>
            </a:fld>
            <a:endParaRPr lang="zh-CN" altLang="en-US"/>
          </a:p>
        </p:txBody>
      </p:sp>
      <p:sp>
        <p:nvSpPr>
          <p:cNvPr id="5" name="页脚占位符 4"/>
          <p:cNvSpPr>
            <a:spLocks noGrp="1"/>
          </p:cNvSpPr>
          <p:nvPr>
            <p:ph type="ftr" sz="quarter" idx="11"/>
          </p:nvPr>
        </p:nvSpPr>
        <p:spPr/>
        <p:txBody>
          <a:bodyPr/>
          <a:lstStyle/>
          <a:p>
            <a:pPr>
              <a:defRPr/>
            </a:pPr>
            <a:r>
              <a:rPr lang="zh-CN" altLang="en-US" smtClean="0"/>
              <a:t>数字图像处理</a:t>
            </a:r>
            <a:r>
              <a:rPr lang="en-US" altLang="zh-CN" smtClean="0"/>
              <a:t>-</a:t>
            </a:r>
            <a:r>
              <a:rPr lang="zh-CN" altLang="en-US" smtClean="0"/>
              <a:t>第</a:t>
            </a:r>
            <a:r>
              <a:rPr lang="en-US" altLang="zh-CN" smtClean="0"/>
              <a:t>2</a:t>
            </a:r>
            <a:r>
              <a:rPr lang="zh-CN" altLang="en-US" smtClean="0"/>
              <a:t>讲</a:t>
            </a:r>
            <a:endParaRPr lang="zh-CN" altLang="en-US"/>
          </a:p>
        </p:txBody>
      </p:sp>
      <p:sp>
        <p:nvSpPr>
          <p:cNvPr id="6" name="幻灯片编号占位符 5"/>
          <p:cNvSpPr>
            <a:spLocks noGrp="1"/>
          </p:cNvSpPr>
          <p:nvPr>
            <p:ph type="sldNum" sz="quarter" idx="12"/>
          </p:nvPr>
        </p:nvSpPr>
        <p:spPr/>
        <p:txBody>
          <a:bodyPr/>
          <a:lstStyle/>
          <a:p>
            <a:pPr>
              <a:defRPr/>
            </a:pPr>
            <a:fld id="{A3CB10BE-3BDA-4653-8168-CCA7A6ACD1D5}" type="slidenum">
              <a:rPr lang="zh-CN" altLang="en-US" smtClean="0"/>
              <a:pPr>
                <a:defRPr/>
              </a:pPr>
              <a:t>45</a:t>
            </a:fld>
            <a:endParaRPr lang="zh-CN" altLang="en-US"/>
          </a:p>
        </p:txBody>
      </p:sp>
    </p:spTree>
    <p:extLst>
      <p:ext uri="{BB962C8B-B14F-4D97-AF65-F5344CB8AC3E}">
        <p14:creationId xmlns:p14="http://schemas.microsoft.com/office/powerpoint/2010/main" val="4106927329"/>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778098"/>
          </a:xfrm>
        </p:spPr>
        <p:txBody>
          <a:bodyPr>
            <a:scene3d>
              <a:camera prst="orthographicFront"/>
              <a:lightRig rig="soft" dir="tl">
                <a:rot lat="0" lon="0" rev="0"/>
              </a:lightRig>
            </a:scene3d>
            <a:sp3d contourW="25400" prstMaterial="matte">
              <a:bevelT w="25400" h="55880" prst="artDeco"/>
              <a:contourClr>
                <a:schemeClr val="accent2">
                  <a:tint val="20000"/>
                </a:schemeClr>
              </a:contourClr>
            </a:sp3d>
          </a:bodyPr>
          <a:lstStyle/>
          <a:p>
            <a:r>
              <a:rPr lang="en-US" altLang="en-US" b="1" spc="5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Calibri" pitchFamily="34" charset="0"/>
                <a:ea typeface="华文琥珀"/>
              </a:rPr>
              <a:t>课</a:t>
            </a:r>
            <a:r>
              <a:rPr lang="zh-CN" altLang="en-US" b="1" spc="5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Calibri" pitchFamily="34" charset="0"/>
                <a:ea typeface="华文琥珀"/>
              </a:rPr>
              <a:t>后练习</a:t>
            </a:r>
            <a:endParaRPr kumimoji="1" lang="zh-CN" altLang="en-US"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endParaRPr>
          </a:p>
        </p:txBody>
      </p:sp>
      <p:sp>
        <p:nvSpPr>
          <p:cNvPr id="3" name="内容占位符 2"/>
          <p:cNvSpPr>
            <a:spLocks noGrp="1"/>
          </p:cNvSpPr>
          <p:nvPr>
            <p:ph sz="half" idx="1"/>
          </p:nvPr>
        </p:nvSpPr>
        <p:spPr>
          <a:xfrm>
            <a:off x="457200" y="1196752"/>
            <a:ext cx="4038600" cy="4929411"/>
          </a:xfrm>
          <a:ln>
            <a:solidFill>
              <a:srgbClr val="800000"/>
            </a:solidFill>
          </a:ln>
        </p:spPr>
        <p:txBody>
          <a:bodyPr/>
          <a:lstStyle/>
          <a:p>
            <a:r>
              <a:rPr kumimoji="1" lang="zh-CN" altLang="en-US" dirty="0" smtClean="0"/>
              <a:t>作业</a:t>
            </a:r>
            <a:endParaRPr kumimoji="1" lang="en-US" altLang="zh-CN" dirty="0" smtClean="0"/>
          </a:p>
          <a:p>
            <a:pPr lvl="1"/>
            <a:r>
              <a:rPr lang="en-US" altLang="zh-CN" dirty="0">
                <a:solidFill>
                  <a:srgbClr val="003366"/>
                </a:solidFill>
                <a:latin typeface="楷体_GB2312" charset="0"/>
                <a:ea typeface="楷体_GB2312" charset="0"/>
                <a:cs typeface="楷体_GB2312" charset="0"/>
              </a:rPr>
              <a:t>2.1</a:t>
            </a:r>
            <a:r>
              <a:rPr lang="zh-CN" altLang="en-US" dirty="0">
                <a:solidFill>
                  <a:srgbClr val="003366"/>
                </a:solidFill>
                <a:latin typeface="楷体_GB2312" charset="0"/>
                <a:ea typeface="楷体_GB2312" charset="0"/>
                <a:cs typeface="楷体_GB2312" charset="0"/>
              </a:rPr>
              <a:t>、</a:t>
            </a:r>
            <a:r>
              <a:rPr lang="en-US" altLang="zh-CN" dirty="0">
                <a:solidFill>
                  <a:srgbClr val="003366"/>
                </a:solidFill>
                <a:latin typeface="楷体_GB2312" charset="0"/>
                <a:ea typeface="楷体_GB2312" charset="0"/>
                <a:cs typeface="楷体_GB2312" charset="0"/>
              </a:rPr>
              <a:t> 2.9</a:t>
            </a:r>
            <a:r>
              <a:rPr lang="zh-CN" altLang="en-US" dirty="0">
                <a:solidFill>
                  <a:srgbClr val="003366"/>
                </a:solidFill>
                <a:latin typeface="楷体_GB2312" charset="0"/>
                <a:ea typeface="楷体_GB2312" charset="0"/>
                <a:cs typeface="楷体_GB2312" charset="0"/>
              </a:rPr>
              <a:t>、 </a:t>
            </a:r>
            <a:r>
              <a:rPr lang="en-US" altLang="zh-CN" dirty="0" smtClean="0">
                <a:solidFill>
                  <a:srgbClr val="003366"/>
                </a:solidFill>
                <a:latin typeface="楷体_GB2312" charset="0"/>
                <a:ea typeface="楷体_GB2312" charset="0"/>
                <a:cs typeface="楷体_GB2312" charset="0"/>
              </a:rPr>
              <a:t>2.13</a:t>
            </a:r>
          </a:p>
          <a:p>
            <a:pPr lvl="1"/>
            <a:r>
              <a:rPr kumimoji="1" lang="zh-CN" altLang="en-US" sz="2400" dirty="0" smtClean="0"/>
              <a:t>补</a:t>
            </a:r>
            <a:r>
              <a:rPr kumimoji="1" lang="zh-CN" altLang="en-US" sz="2400" dirty="0" smtClean="0"/>
              <a:t>充</a:t>
            </a:r>
            <a:endParaRPr kumimoji="1" lang="en-US" altLang="zh-CN" sz="2400" dirty="0" smtClean="0"/>
          </a:p>
          <a:p>
            <a:pPr lvl="1"/>
            <a:r>
              <a:rPr kumimoji="1" lang="en-US" altLang="zh-CN" sz="1800" dirty="0" smtClean="0"/>
              <a:t>iphone6</a:t>
            </a:r>
            <a:r>
              <a:rPr kumimoji="1" lang="zh-CN" altLang="en-US" sz="1800" dirty="0" smtClean="0"/>
              <a:t> </a:t>
            </a:r>
            <a:r>
              <a:rPr kumimoji="1" lang="en-US" altLang="zh-CN" sz="1800" dirty="0" smtClean="0"/>
              <a:t>plus</a:t>
            </a:r>
            <a:r>
              <a:rPr kumimoji="1" lang="zh-CN" altLang="en-US" sz="1800" dirty="0" smtClean="0"/>
              <a:t>采用的视网膜显示技术，其显示精度为</a:t>
            </a:r>
            <a:r>
              <a:rPr kumimoji="1" lang="en-US" altLang="zh-CN" sz="1800" dirty="0" smtClean="0"/>
              <a:t>401ppi</a:t>
            </a:r>
            <a:r>
              <a:rPr kumimoji="1" lang="zh-CN" altLang="en-US" sz="1800" dirty="0" smtClean="0"/>
              <a:t>。在本课程介绍的成像模型中，该设备适合在多远距离观看？为什么？</a:t>
            </a:r>
            <a:endParaRPr kumimoji="1" lang="zh-CN" altLang="en-US" sz="1800" dirty="0"/>
          </a:p>
        </p:txBody>
      </p:sp>
      <p:sp>
        <p:nvSpPr>
          <p:cNvPr id="4" name="内容占位符 3"/>
          <p:cNvSpPr>
            <a:spLocks noGrp="1"/>
          </p:cNvSpPr>
          <p:nvPr>
            <p:ph sz="half" idx="2"/>
          </p:nvPr>
        </p:nvSpPr>
        <p:spPr>
          <a:xfrm>
            <a:off x="4648200" y="1196752"/>
            <a:ext cx="4316288" cy="4929411"/>
          </a:xfrm>
          <a:ln>
            <a:solidFill>
              <a:srgbClr val="000090"/>
            </a:solidFill>
          </a:ln>
        </p:spPr>
        <p:txBody>
          <a:bodyPr/>
          <a:lstStyle/>
          <a:p>
            <a:r>
              <a:rPr kumimoji="1" lang="zh-CN" altLang="en-US" sz="2000" dirty="0" smtClean="0"/>
              <a:t>实验</a:t>
            </a:r>
            <a:endParaRPr kumimoji="1" lang="en-US" altLang="zh-CN" sz="2000" dirty="0" smtClean="0"/>
          </a:p>
          <a:p>
            <a:pPr lvl="1"/>
            <a:r>
              <a:rPr kumimoji="1" lang="zh-CN" altLang="en-US" sz="1800" dirty="0" smtClean="0"/>
              <a:t>提取隐藏的水印图像</a:t>
            </a:r>
            <a:endParaRPr kumimoji="1" lang="en-US" altLang="zh-CN" sz="1800" dirty="0" smtClean="0"/>
          </a:p>
          <a:p>
            <a:pPr marL="457200" lvl="1" indent="0">
              <a:buNone/>
            </a:pPr>
            <a:r>
              <a:rPr kumimoji="1" lang="zh-CN" altLang="en-US" sz="1600" dirty="0" smtClean="0"/>
              <a:t>低</a:t>
            </a:r>
            <a:r>
              <a:rPr kumimoji="1" lang="en-US" altLang="zh-CN" sz="1600" dirty="0" smtClean="0"/>
              <a:t>2bit</a:t>
            </a:r>
            <a:r>
              <a:rPr kumimoji="1" lang="zh-CN" altLang="en-US" sz="1600" dirty="0" smtClean="0"/>
              <a:t>面隐藏一个</a:t>
            </a:r>
            <a:r>
              <a:rPr kumimoji="1" lang="zh-CN" altLang="zh-CN" sz="1600" dirty="0" smtClean="0"/>
              <a:t>2</a:t>
            </a:r>
            <a:r>
              <a:rPr kumimoji="1" lang="en-US" altLang="zh-CN" sz="1600" dirty="0" smtClean="0"/>
              <a:t>bit</a:t>
            </a:r>
            <a:r>
              <a:rPr kumimoji="1" lang="zh-CN" altLang="en-US" sz="1600" dirty="0" smtClean="0"/>
              <a:t>面灰度图</a:t>
            </a:r>
            <a:endParaRPr kumimoji="1" lang="en-US" altLang="zh-CN" sz="1600" dirty="0" smtClean="0"/>
          </a:p>
          <a:p>
            <a:pPr lvl="1"/>
            <a:endParaRPr kumimoji="1" lang="en-US" altLang="zh-CN" sz="1800" dirty="0"/>
          </a:p>
          <a:p>
            <a:pPr marL="457200" lvl="1" indent="0">
              <a:buNone/>
            </a:pPr>
            <a:endParaRPr kumimoji="1" lang="en-US" altLang="zh-CN" sz="2800" dirty="0"/>
          </a:p>
          <a:p>
            <a:pPr marL="457200" lvl="1" indent="0">
              <a:buNone/>
            </a:pPr>
            <a:endParaRPr kumimoji="1" lang="en-US" altLang="zh-CN" sz="3200" dirty="0" smtClean="0"/>
          </a:p>
          <a:p>
            <a:pPr lvl="1"/>
            <a:r>
              <a:rPr kumimoji="1" lang="zh-CN" altLang="en-US" sz="1800" dirty="0" smtClean="0"/>
              <a:t>提取隐藏的彩色水印</a:t>
            </a:r>
            <a:endParaRPr kumimoji="1" lang="en-US" altLang="zh-CN" sz="1800" dirty="0" smtClean="0"/>
          </a:p>
          <a:p>
            <a:pPr marL="457200" lvl="1" indent="0">
              <a:buNone/>
            </a:pPr>
            <a:r>
              <a:rPr kumimoji="1" lang="en-US" altLang="zh-CN" sz="1600" dirty="0"/>
              <a:t>0</a:t>
            </a:r>
            <a:r>
              <a:rPr kumimoji="1" lang="zh-CN" altLang="en-US" sz="1600" dirty="0"/>
              <a:t>、</a:t>
            </a:r>
            <a:r>
              <a:rPr kumimoji="1" lang="en-US" altLang="zh-CN" sz="1600" dirty="0" smtClean="0"/>
              <a:t>1bit</a:t>
            </a:r>
            <a:r>
              <a:rPr kumimoji="1" lang="zh-CN" altLang="en-US" sz="1600" dirty="0" smtClean="0"/>
              <a:t>面各有一</a:t>
            </a:r>
            <a:r>
              <a:rPr kumimoji="1" lang="zh-CN" altLang="zh-CN" sz="1600" dirty="0" smtClean="0"/>
              <a:t>4</a:t>
            </a:r>
            <a:r>
              <a:rPr kumimoji="1" lang="en-US" altLang="zh-CN" sz="1600" dirty="0" smtClean="0"/>
              <a:t>bit</a:t>
            </a:r>
            <a:r>
              <a:rPr kumimoji="1" lang="zh-CN" altLang="en-US" sz="1600" dirty="0" smtClean="0"/>
              <a:t>面彩色图，排列如下</a:t>
            </a:r>
            <a:endParaRPr kumimoji="1" lang="zh-CN" altLang="en-US" sz="1600" dirty="0"/>
          </a:p>
        </p:txBody>
      </p:sp>
      <p:sp>
        <p:nvSpPr>
          <p:cNvPr id="5" name="日期占位符 4"/>
          <p:cNvSpPr>
            <a:spLocks noGrp="1"/>
          </p:cNvSpPr>
          <p:nvPr>
            <p:ph type="dt" sz="half" idx="10"/>
          </p:nvPr>
        </p:nvSpPr>
        <p:spPr/>
        <p:txBody>
          <a:bodyPr/>
          <a:lstStyle/>
          <a:p>
            <a:pPr>
              <a:defRPr/>
            </a:pPr>
            <a:fld id="{0A664521-D59C-7D4D-88DD-490238811430}" type="datetime1">
              <a:rPr lang="zh-CN" altLang="en-US" smtClean="0"/>
              <a:pPr>
                <a:defRPr/>
              </a:pPr>
              <a:t>16/8/31</a:t>
            </a:fld>
            <a:endParaRPr lang="zh-CN" altLang="en-US"/>
          </a:p>
        </p:txBody>
      </p:sp>
      <p:sp>
        <p:nvSpPr>
          <p:cNvPr id="6" name="页脚占位符 5"/>
          <p:cNvSpPr>
            <a:spLocks noGrp="1"/>
          </p:cNvSpPr>
          <p:nvPr>
            <p:ph type="ftr" sz="quarter" idx="11"/>
          </p:nvPr>
        </p:nvSpPr>
        <p:spPr/>
        <p:txBody>
          <a:bodyPr/>
          <a:lstStyle/>
          <a:p>
            <a:pPr>
              <a:defRPr/>
            </a:pPr>
            <a:r>
              <a:rPr lang="zh-CN" altLang="en-US" smtClean="0"/>
              <a:t>数字图像处理</a:t>
            </a:r>
            <a:r>
              <a:rPr lang="en-US" altLang="zh-CN" smtClean="0"/>
              <a:t>-</a:t>
            </a:r>
            <a:r>
              <a:rPr lang="zh-CN" altLang="en-US" smtClean="0"/>
              <a:t>第</a:t>
            </a:r>
            <a:r>
              <a:rPr lang="en-US" altLang="zh-CN" smtClean="0"/>
              <a:t>2</a:t>
            </a:r>
            <a:r>
              <a:rPr lang="zh-CN" altLang="en-US" smtClean="0"/>
              <a:t>讲</a:t>
            </a:r>
            <a:endParaRPr lang="zh-CN" altLang="en-US"/>
          </a:p>
        </p:txBody>
      </p:sp>
      <p:sp>
        <p:nvSpPr>
          <p:cNvPr id="7" name="幻灯片编号占位符 6"/>
          <p:cNvSpPr>
            <a:spLocks noGrp="1"/>
          </p:cNvSpPr>
          <p:nvPr>
            <p:ph type="sldNum" sz="quarter" idx="12"/>
          </p:nvPr>
        </p:nvSpPr>
        <p:spPr/>
        <p:txBody>
          <a:bodyPr/>
          <a:lstStyle/>
          <a:p>
            <a:pPr>
              <a:defRPr/>
            </a:pPr>
            <a:fld id="{9404ABB0-2B1D-4CA0-BC00-4A80F7F019D0}" type="slidenum">
              <a:rPr lang="zh-CN" altLang="en-US" smtClean="0"/>
              <a:pPr>
                <a:defRPr/>
              </a:pPr>
              <a:t>46</a:t>
            </a:fld>
            <a:endParaRPr lang="zh-CN" altLang="en-US"/>
          </a:p>
        </p:txBody>
      </p:sp>
      <p:pic>
        <p:nvPicPr>
          <p:cNvPr id="9" name="图片 8" descr="watermark2.bmp"/>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48064" y="4221088"/>
            <a:ext cx="2448272" cy="1836204"/>
          </a:xfrm>
          <a:prstGeom prst="rect">
            <a:avLst/>
          </a:prstGeom>
        </p:spPr>
      </p:pic>
      <p:pic>
        <p:nvPicPr>
          <p:cNvPr id="10" name="图片 9" descr="watwrmark3.bmp"/>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40152" y="2204864"/>
            <a:ext cx="1368152" cy="1368152"/>
          </a:xfrm>
          <a:prstGeom prst="rect">
            <a:avLst/>
          </a:prstGeom>
        </p:spPr>
      </p:pic>
      <p:pic>
        <p:nvPicPr>
          <p:cNvPr id="11" name="图片 10"/>
          <p:cNvPicPr>
            <a:picLocks noChangeAspect="1"/>
          </p:cNvPicPr>
          <p:nvPr/>
        </p:nvPicPr>
        <p:blipFill>
          <a:blip r:embed="rId5"/>
          <a:stretch>
            <a:fillRect/>
          </a:stretch>
        </p:blipFill>
        <p:spPr>
          <a:xfrm>
            <a:off x="7668344" y="4365104"/>
            <a:ext cx="1208993" cy="908720"/>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0">
          <a:blip r:embed="rId3" cstate="print"/>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850106"/>
          </a:xfrm>
        </p:spPr>
        <p:txBody>
          <a:bodyPr>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l"/>
            <a:r>
              <a:rPr lang="en-US" altLang="zh-CN" b="1" spc="50" dirty="0" smtClean="0">
                <a:ln w="11430"/>
                <a:solidFill>
                  <a:srgbClr val="660066"/>
                </a:solidFill>
                <a:effectLst>
                  <a:outerShdw blurRad="76200" dist="50800" dir="5400000" algn="tl" rotWithShape="0">
                    <a:srgbClr val="000000">
                      <a:alpha val="65000"/>
                    </a:srgbClr>
                  </a:outerShdw>
                </a:effectLst>
                <a:latin typeface="Calibri" pitchFamily="34" charset="0"/>
                <a:ea typeface="华文琥珀"/>
                <a:cs typeface="+mn-cs"/>
              </a:rPr>
              <a:t>§2.1</a:t>
            </a:r>
            <a:r>
              <a:rPr lang="zh-CN" altLang="en-US" b="1" spc="50" dirty="0" smtClean="0">
                <a:ln w="11430"/>
                <a:solidFill>
                  <a:srgbClr val="660066"/>
                </a:solidFill>
                <a:effectLst>
                  <a:outerShdw blurRad="76200" dist="50800" dir="5400000" algn="tl" rotWithShape="0">
                    <a:srgbClr val="000000">
                      <a:alpha val="65000"/>
                    </a:srgbClr>
                  </a:outerShdw>
                </a:effectLst>
                <a:latin typeface="Calibri" pitchFamily="34" charset="0"/>
                <a:ea typeface="华文琥珀"/>
                <a:cs typeface="+mn-cs"/>
              </a:rPr>
              <a:t>几何成像模型</a:t>
            </a:r>
            <a:endParaRPr lang="zh-CN" altLang="en-US" b="1" spc="50" dirty="0">
              <a:ln w="11430"/>
              <a:solidFill>
                <a:srgbClr val="660066"/>
              </a:solidFill>
              <a:effectLst>
                <a:outerShdw blurRad="76200" dist="50800" dir="5400000" algn="tl" rotWithShape="0">
                  <a:srgbClr val="000000">
                    <a:alpha val="65000"/>
                  </a:srgbClr>
                </a:outerShdw>
              </a:effectLst>
              <a:latin typeface="Calibri" pitchFamily="34" charset="0"/>
              <a:ea typeface="华文琥珀"/>
              <a:cs typeface="+mn-cs"/>
            </a:endParaRPr>
          </a:p>
        </p:txBody>
      </p:sp>
      <p:sp>
        <p:nvSpPr>
          <p:cNvPr id="3" name="内容占位符 2"/>
          <p:cNvSpPr>
            <a:spLocks noGrp="1"/>
          </p:cNvSpPr>
          <p:nvPr>
            <p:ph idx="1"/>
          </p:nvPr>
        </p:nvSpPr>
        <p:spPr>
          <a:xfrm>
            <a:off x="457200" y="1196752"/>
            <a:ext cx="8229600" cy="5400600"/>
          </a:xfrm>
        </p:spPr>
        <p:txBody>
          <a:bodyPr/>
          <a:lstStyle/>
          <a:p>
            <a:r>
              <a:rPr kumimoji="1" lang="zh-CN" altLang="en-US" dirty="0" smtClean="0"/>
              <a:t>成像模型数学表达</a:t>
            </a:r>
            <a:endParaRPr kumimoji="1" lang="en-US" altLang="zh-CN" dirty="0" smtClean="0"/>
          </a:p>
          <a:p>
            <a:pPr lvl="1"/>
            <a:r>
              <a:rPr kumimoji="1" lang="en-US" altLang="zh-CN" dirty="0" smtClean="0"/>
              <a:t>3-D</a:t>
            </a:r>
            <a:r>
              <a:rPr kumimoji="1" lang="zh-CN" altLang="en-US" dirty="0" smtClean="0"/>
              <a:t>空间一点（</a:t>
            </a:r>
            <a:r>
              <a:rPr kumimoji="1" lang="en-US" altLang="zh-CN" dirty="0" smtClean="0"/>
              <a:t>X,Y,Z</a:t>
            </a:r>
            <a:r>
              <a:rPr kumimoji="1" lang="zh-CN" altLang="en-US" dirty="0" smtClean="0"/>
              <a:t>）投影到图像平面一点（</a:t>
            </a:r>
            <a:r>
              <a:rPr kumimoji="1" lang="en-US" altLang="zh-CN" dirty="0" err="1" smtClean="0"/>
              <a:t>x,y</a:t>
            </a:r>
            <a:r>
              <a:rPr kumimoji="1" lang="zh-CN" altLang="en-US" dirty="0" smtClean="0"/>
              <a:t>），他们之间的投影关系为：</a:t>
            </a:r>
            <a:endParaRPr kumimoji="1" lang="en-US" altLang="zh-CN" dirty="0" smtClean="0"/>
          </a:p>
          <a:p>
            <a:pPr lvl="1"/>
            <a:endParaRPr kumimoji="1" lang="zh-CN" altLang="en-US" dirty="0"/>
          </a:p>
        </p:txBody>
      </p:sp>
      <p:sp>
        <p:nvSpPr>
          <p:cNvPr id="4" name="日期占位符 3"/>
          <p:cNvSpPr>
            <a:spLocks noGrp="1"/>
          </p:cNvSpPr>
          <p:nvPr>
            <p:ph type="dt" sz="half" idx="10"/>
          </p:nvPr>
        </p:nvSpPr>
        <p:spPr/>
        <p:txBody>
          <a:bodyPr/>
          <a:lstStyle/>
          <a:p>
            <a:pPr>
              <a:defRPr/>
            </a:pPr>
            <a:fld id="{D3191D4F-B0D9-EB48-921D-C9F038689FCF}" type="datetime1">
              <a:rPr lang="zh-CN" altLang="en-US" smtClean="0"/>
              <a:pPr>
                <a:defRPr/>
              </a:pPr>
              <a:t>16/8/31</a:t>
            </a:fld>
            <a:endParaRPr lang="zh-CN" altLang="en-US"/>
          </a:p>
        </p:txBody>
      </p:sp>
      <p:sp>
        <p:nvSpPr>
          <p:cNvPr id="5" name="页脚占位符 4"/>
          <p:cNvSpPr>
            <a:spLocks noGrp="1"/>
          </p:cNvSpPr>
          <p:nvPr>
            <p:ph type="ftr" sz="quarter" idx="11"/>
          </p:nvPr>
        </p:nvSpPr>
        <p:spPr/>
        <p:txBody>
          <a:bodyPr/>
          <a:lstStyle/>
          <a:p>
            <a:pPr>
              <a:defRPr/>
            </a:pPr>
            <a:r>
              <a:rPr lang="zh-CN" altLang="en-US" smtClean="0"/>
              <a:t>数字图像处理</a:t>
            </a:r>
            <a:r>
              <a:rPr lang="en-US" altLang="zh-CN" smtClean="0"/>
              <a:t>-</a:t>
            </a:r>
            <a:r>
              <a:rPr lang="zh-CN" altLang="en-US" smtClean="0"/>
              <a:t>第</a:t>
            </a:r>
            <a:r>
              <a:rPr lang="en-US" altLang="zh-CN" smtClean="0"/>
              <a:t>2</a:t>
            </a:r>
            <a:r>
              <a:rPr lang="zh-CN" altLang="en-US" smtClean="0"/>
              <a:t>讲</a:t>
            </a:r>
            <a:endParaRPr lang="zh-CN" altLang="en-US"/>
          </a:p>
        </p:txBody>
      </p:sp>
      <p:sp>
        <p:nvSpPr>
          <p:cNvPr id="6" name="幻灯片编号占位符 5"/>
          <p:cNvSpPr>
            <a:spLocks noGrp="1"/>
          </p:cNvSpPr>
          <p:nvPr>
            <p:ph type="sldNum" sz="quarter" idx="12"/>
          </p:nvPr>
        </p:nvSpPr>
        <p:spPr/>
        <p:txBody>
          <a:bodyPr/>
          <a:lstStyle/>
          <a:p>
            <a:pPr>
              <a:defRPr/>
            </a:pPr>
            <a:fld id="{A3CB10BE-3BDA-4653-8168-CCA7A6ACD1D5}" type="slidenum">
              <a:rPr lang="zh-CN" altLang="en-US" smtClean="0"/>
              <a:pPr>
                <a:defRPr/>
              </a:pPr>
              <a:t>5</a:t>
            </a:fld>
            <a:endParaRPr lang="zh-CN" altLang="en-US"/>
          </a:p>
        </p:txBody>
      </p:sp>
      <p:graphicFrame>
        <p:nvGraphicFramePr>
          <p:cNvPr id="7" name="对象 6"/>
          <p:cNvGraphicFramePr>
            <a:graphicFrameLocks noChangeAspect="1"/>
          </p:cNvGraphicFramePr>
          <p:nvPr>
            <p:extLst>
              <p:ext uri="{D42A27DB-BD31-4B8C-83A1-F6EECF244321}">
                <p14:modId xmlns:p14="http://schemas.microsoft.com/office/powerpoint/2010/main" val="2080980941"/>
              </p:ext>
            </p:extLst>
          </p:nvPr>
        </p:nvGraphicFramePr>
        <p:xfrm>
          <a:off x="4211960" y="3068960"/>
          <a:ext cx="3096344" cy="756382"/>
        </p:xfrm>
        <a:graphic>
          <a:graphicData uri="http://schemas.openxmlformats.org/presentationml/2006/ole">
            <mc:AlternateContent xmlns:mc="http://schemas.openxmlformats.org/markup-compatibility/2006">
              <mc:Choice xmlns:v="urn:schemas-microsoft-com:vml" Requires="v">
                <p:oleObj spid="_x0000_s2261" name="Equation" r:id="rId4" imgW="1526760" imgH="383760" progId="">
                  <p:embed/>
                </p:oleObj>
              </mc:Choice>
              <mc:Fallback>
                <p:oleObj name="Equation" r:id="rId4" imgW="1526760" imgH="383760" progId="">
                  <p:embed/>
                  <p:pic>
                    <p:nvPicPr>
                      <p:cNvPr id="0" name="Picture 16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11960" y="3068960"/>
                        <a:ext cx="3096344" cy="756382"/>
                      </a:xfrm>
                      <a:prstGeom prst="rect">
                        <a:avLst/>
                      </a:prstGeom>
                      <a:solidFill>
                        <a:srgbClr val="CCFFCC"/>
                      </a:solidFill>
                      <a:ln w="9525">
                        <a:solidFill>
                          <a:srgbClr val="EA718A"/>
                        </a:solidFill>
                        <a:miter lim="800000"/>
                        <a:headEnd/>
                        <a:tailEnd/>
                      </a:ln>
                    </p:spPr>
                  </p:pic>
                </p:oleObj>
              </mc:Fallback>
            </mc:AlternateContent>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val="3942228301"/>
              </p:ext>
            </p:extLst>
          </p:nvPr>
        </p:nvGraphicFramePr>
        <p:xfrm>
          <a:off x="4211960" y="4293096"/>
          <a:ext cx="3091698" cy="792088"/>
        </p:xfrm>
        <a:graphic>
          <a:graphicData uri="http://schemas.openxmlformats.org/presentationml/2006/ole">
            <mc:AlternateContent xmlns:mc="http://schemas.openxmlformats.org/markup-compatibility/2006">
              <mc:Choice xmlns:v="urn:schemas-microsoft-com:vml" Requires="v">
                <p:oleObj spid="_x0000_s2262" name="Equation" r:id="rId6" imgW="1526760" imgH="383760" progId="">
                  <p:embed/>
                </p:oleObj>
              </mc:Choice>
              <mc:Fallback>
                <p:oleObj name="Equation" r:id="rId6" imgW="1526760" imgH="383760" progId="">
                  <p:embed/>
                  <p:pic>
                    <p:nvPicPr>
                      <p:cNvPr id="0" name="Picture 16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211960" y="4293096"/>
                        <a:ext cx="3091698" cy="792088"/>
                      </a:xfrm>
                      <a:prstGeom prst="rect">
                        <a:avLst/>
                      </a:prstGeom>
                      <a:solidFill>
                        <a:srgbClr val="CCFFCC"/>
                      </a:solidFill>
                      <a:ln w="9525">
                        <a:solidFill>
                          <a:srgbClr val="EA718A"/>
                        </a:solidFill>
                        <a:miter lim="800000"/>
                        <a:headEnd/>
                        <a:tailEnd/>
                      </a:ln>
                    </p:spPr>
                  </p:pic>
                </p:oleObj>
              </mc:Fallback>
            </mc:AlternateContent>
          </a:graphicData>
        </a:graphic>
      </p:graphicFrame>
      <p:graphicFrame>
        <p:nvGraphicFramePr>
          <p:cNvPr id="9" name="对象 8"/>
          <p:cNvGraphicFramePr>
            <a:graphicFrameLocks noChangeAspect="1"/>
          </p:cNvGraphicFramePr>
          <p:nvPr>
            <p:extLst>
              <p:ext uri="{D42A27DB-BD31-4B8C-83A1-F6EECF244321}">
                <p14:modId xmlns:p14="http://schemas.microsoft.com/office/powerpoint/2010/main" val="442285019"/>
              </p:ext>
            </p:extLst>
          </p:nvPr>
        </p:nvGraphicFramePr>
        <p:xfrm>
          <a:off x="4211960" y="5445224"/>
          <a:ext cx="3096344" cy="792088"/>
        </p:xfrm>
        <a:graphic>
          <a:graphicData uri="http://schemas.openxmlformats.org/presentationml/2006/ole">
            <mc:AlternateContent xmlns:mc="http://schemas.openxmlformats.org/markup-compatibility/2006">
              <mc:Choice xmlns:v="urn:schemas-microsoft-com:vml" Requires="v">
                <p:oleObj spid="_x0000_s2263" name="Equation" r:id="rId8" imgW="1663920" imgH="383760" progId="">
                  <p:embed/>
                </p:oleObj>
              </mc:Choice>
              <mc:Fallback>
                <p:oleObj name="Equation" r:id="rId8" imgW="1663920" imgH="383760" progId="">
                  <p:embed/>
                  <p:pic>
                    <p:nvPicPr>
                      <p:cNvPr id="0" name="Picture 17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211960" y="5445224"/>
                        <a:ext cx="3096344" cy="792088"/>
                      </a:xfrm>
                      <a:prstGeom prst="rect">
                        <a:avLst/>
                      </a:prstGeom>
                      <a:solidFill>
                        <a:srgbClr val="CCFFCC"/>
                      </a:solidFill>
                      <a:ln w="9525">
                        <a:solidFill>
                          <a:srgbClr val="EA718A"/>
                        </a:solidFill>
                        <a:miter lim="800000"/>
                        <a:headEnd/>
                        <a:tailEnd/>
                      </a:ln>
                    </p:spPr>
                  </p:pic>
                </p:oleObj>
              </mc:Fallback>
            </mc:AlternateContent>
          </a:graphicData>
        </a:graphic>
      </p:graphicFrame>
      <p:pic>
        <p:nvPicPr>
          <p:cNvPr id="10" name="图片 1"/>
          <p:cNvPicPr>
            <a:picLocks/>
          </p:cNvPicPr>
          <p:nvPr/>
        </p:nvPicPr>
        <p:blipFill>
          <a:blip r:embed="rId10" cstate="print">
            <a:extLst>
              <a:ext uri="{28A0092B-C50C-407E-A947-70E740481C1C}">
                <a14:useLocalDpi xmlns:a14="http://schemas.microsoft.com/office/drawing/2010/main" val="0"/>
              </a:ext>
            </a:extLst>
          </a:blip>
          <a:srcRect t="-2" b="12781"/>
          <a:stretch>
            <a:fillRect/>
          </a:stretch>
        </p:blipFill>
        <p:spPr bwMode="auto">
          <a:xfrm>
            <a:off x="827584" y="3861048"/>
            <a:ext cx="2663875" cy="1440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18557497"/>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0">
          <a:blip r:embed="rId3" cstate="print"/>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850106"/>
          </a:xfrm>
        </p:spPr>
        <p:txBody>
          <a:bodyPr>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l"/>
            <a:r>
              <a:rPr lang="en-US" altLang="zh-CN" b="1" spc="50" dirty="0" smtClean="0">
                <a:ln w="11430"/>
                <a:solidFill>
                  <a:srgbClr val="660066"/>
                </a:solidFill>
                <a:effectLst>
                  <a:outerShdw blurRad="76200" dist="50800" dir="5400000" algn="tl" rotWithShape="0">
                    <a:srgbClr val="000000">
                      <a:alpha val="65000"/>
                    </a:srgbClr>
                  </a:outerShdw>
                </a:effectLst>
                <a:latin typeface="Calibri" pitchFamily="34" charset="0"/>
                <a:ea typeface="华文琥珀"/>
                <a:cs typeface="+mn-cs"/>
              </a:rPr>
              <a:t>§2.1</a:t>
            </a:r>
            <a:r>
              <a:rPr lang="zh-CN" altLang="en-US" b="1" spc="50" dirty="0" smtClean="0">
                <a:ln w="11430"/>
                <a:solidFill>
                  <a:srgbClr val="660066"/>
                </a:solidFill>
                <a:effectLst>
                  <a:outerShdw blurRad="76200" dist="50800" dir="5400000" algn="tl" rotWithShape="0">
                    <a:srgbClr val="000000">
                      <a:alpha val="65000"/>
                    </a:srgbClr>
                  </a:outerShdw>
                </a:effectLst>
                <a:latin typeface="Calibri" pitchFamily="34" charset="0"/>
                <a:ea typeface="华文琥珀"/>
                <a:cs typeface="+mn-cs"/>
              </a:rPr>
              <a:t>几何成像模型</a:t>
            </a:r>
            <a:endParaRPr lang="zh-CN" altLang="en-US" b="1" spc="50" dirty="0">
              <a:ln w="11430"/>
              <a:solidFill>
                <a:srgbClr val="660066"/>
              </a:solidFill>
              <a:effectLst>
                <a:outerShdw blurRad="76200" dist="50800" dir="5400000" algn="tl" rotWithShape="0">
                  <a:srgbClr val="000000">
                    <a:alpha val="65000"/>
                  </a:srgbClr>
                </a:outerShdw>
              </a:effectLst>
              <a:latin typeface="Calibri" pitchFamily="34" charset="0"/>
              <a:ea typeface="华文琥珀"/>
              <a:cs typeface="+mn-cs"/>
            </a:endParaRPr>
          </a:p>
        </p:txBody>
      </p:sp>
      <p:sp>
        <p:nvSpPr>
          <p:cNvPr id="3" name="内容占位符 2"/>
          <p:cNvSpPr>
            <a:spLocks noGrp="1"/>
          </p:cNvSpPr>
          <p:nvPr>
            <p:ph idx="1"/>
          </p:nvPr>
        </p:nvSpPr>
        <p:spPr>
          <a:xfrm>
            <a:off x="457200" y="1196752"/>
            <a:ext cx="8229600" cy="5400600"/>
          </a:xfrm>
        </p:spPr>
        <p:txBody>
          <a:bodyPr/>
          <a:lstStyle/>
          <a:p>
            <a:r>
              <a:rPr kumimoji="1" lang="zh-CN" altLang="en-US" sz="2400" dirty="0" smtClean="0"/>
              <a:t>人眼成像模型</a:t>
            </a:r>
            <a:endParaRPr kumimoji="1" lang="en-US" altLang="zh-CN" sz="2400" dirty="0" smtClean="0"/>
          </a:p>
          <a:p>
            <a:pPr>
              <a:spcBef>
                <a:spcPct val="60000"/>
              </a:spcBef>
              <a:buClr>
                <a:schemeClr val="tx1"/>
              </a:buClr>
            </a:pPr>
            <a:r>
              <a:rPr lang="zh-CN" altLang="en-US" sz="2100" dirty="0" smtClean="0">
                <a:solidFill>
                  <a:srgbClr val="000000"/>
                </a:solidFill>
              </a:rPr>
              <a:t>眼球结构</a:t>
            </a:r>
          </a:p>
          <a:p>
            <a:pPr lvl="1">
              <a:spcBef>
                <a:spcPct val="40000"/>
              </a:spcBef>
              <a:buClr>
                <a:schemeClr val="tx1"/>
              </a:buClr>
            </a:pPr>
            <a:r>
              <a:rPr lang="zh-CN" altLang="en-US" sz="2000" dirty="0" smtClean="0">
                <a:solidFill>
                  <a:srgbClr val="000000"/>
                </a:solidFill>
                <a:latin typeface="Times New Roman" pitchFamily="18" charset="0"/>
              </a:rPr>
              <a:t>平均直径：20</a:t>
            </a:r>
            <a:r>
              <a:rPr lang="en-US" altLang="zh-CN" sz="2000" dirty="0" smtClean="0">
                <a:solidFill>
                  <a:srgbClr val="000000"/>
                </a:solidFill>
                <a:latin typeface="Times New Roman" pitchFamily="18" charset="0"/>
              </a:rPr>
              <a:t>mm</a:t>
            </a:r>
          </a:p>
          <a:p>
            <a:pPr lvl="1">
              <a:spcBef>
                <a:spcPct val="40000"/>
              </a:spcBef>
              <a:buClr>
                <a:schemeClr val="tx1"/>
              </a:buClr>
            </a:pPr>
            <a:r>
              <a:rPr lang="zh-CN" altLang="en-US" sz="2000" dirty="0" smtClean="0">
                <a:solidFill>
                  <a:srgbClr val="000000"/>
                </a:solidFill>
                <a:latin typeface="Times New Roman" pitchFamily="18" charset="0"/>
              </a:rPr>
              <a:t>虹膜： 2</a:t>
            </a:r>
            <a:r>
              <a:rPr lang="en-US" altLang="zh-CN" sz="2000" dirty="0" smtClean="0">
                <a:solidFill>
                  <a:srgbClr val="000000"/>
                </a:solidFill>
                <a:latin typeface="Times New Roman" pitchFamily="18" charset="0"/>
              </a:rPr>
              <a:t>mm~8mm</a:t>
            </a:r>
            <a:r>
              <a:rPr lang="zh-CN" altLang="en-US" sz="2000" dirty="0" smtClean="0">
                <a:solidFill>
                  <a:srgbClr val="000000"/>
                </a:solidFill>
                <a:latin typeface="Times New Roman" pitchFamily="18" charset="0"/>
              </a:rPr>
              <a:t>控制入光量</a:t>
            </a:r>
            <a:endParaRPr lang="en-US" altLang="zh-CN" sz="2000" dirty="0" smtClean="0">
              <a:solidFill>
                <a:srgbClr val="000000"/>
              </a:solidFill>
              <a:latin typeface="Times New Roman" pitchFamily="18" charset="0"/>
            </a:endParaRPr>
          </a:p>
          <a:p>
            <a:pPr lvl="1">
              <a:spcBef>
                <a:spcPct val="40000"/>
              </a:spcBef>
              <a:buClr>
                <a:schemeClr val="tx1"/>
              </a:buClr>
            </a:pPr>
            <a:r>
              <a:rPr lang="zh-CN" altLang="en-US" sz="2000" dirty="0" smtClean="0">
                <a:solidFill>
                  <a:srgbClr val="000000"/>
                </a:solidFill>
                <a:latin typeface="Times New Roman" pitchFamily="18" charset="0"/>
              </a:rPr>
              <a:t>视网膜：图像视觉</a:t>
            </a:r>
          </a:p>
          <a:p>
            <a:pPr lvl="1">
              <a:spcBef>
                <a:spcPct val="40000"/>
              </a:spcBef>
              <a:buClr>
                <a:schemeClr val="tx1"/>
              </a:buClr>
            </a:pPr>
            <a:r>
              <a:rPr lang="zh-CN" altLang="en-US" sz="2000" dirty="0" smtClean="0">
                <a:solidFill>
                  <a:srgbClr val="000000"/>
                </a:solidFill>
                <a:latin typeface="Times New Roman" pitchFamily="18" charset="0"/>
              </a:rPr>
              <a:t>锥细胞：亮度</a:t>
            </a:r>
          </a:p>
          <a:p>
            <a:pPr lvl="1">
              <a:spcBef>
                <a:spcPct val="40000"/>
              </a:spcBef>
              <a:buClr>
                <a:schemeClr val="tx1"/>
              </a:buClr>
              <a:buFont typeface="Arial" pitchFamily="34" charset="0"/>
              <a:buChar char=" "/>
            </a:pPr>
            <a:r>
              <a:rPr lang="zh-CN" altLang="en-US" sz="2000" dirty="0" smtClean="0">
                <a:solidFill>
                  <a:srgbClr val="000000"/>
                </a:solidFill>
                <a:latin typeface="Times New Roman" pitchFamily="18" charset="0"/>
              </a:rPr>
              <a:t>颜色和细节识别</a:t>
            </a:r>
          </a:p>
          <a:p>
            <a:pPr lvl="1">
              <a:spcBef>
                <a:spcPct val="40000"/>
              </a:spcBef>
              <a:buClr>
                <a:schemeClr val="tx1"/>
              </a:buClr>
              <a:buFont typeface="Arial" pitchFamily="34" charset="0"/>
              <a:buChar char=" "/>
            </a:pPr>
            <a:r>
              <a:rPr lang="zh-CN" altLang="en-US" sz="2000" dirty="0" smtClean="0">
                <a:solidFill>
                  <a:srgbClr val="000000"/>
                </a:solidFill>
                <a:latin typeface="Times New Roman" pitchFamily="18" charset="0"/>
              </a:rPr>
              <a:t>600万~ 700万 </a:t>
            </a:r>
          </a:p>
          <a:p>
            <a:pPr lvl="1">
              <a:spcBef>
                <a:spcPct val="40000"/>
              </a:spcBef>
              <a:buClr>
                <a:schemeClr val="tx1"/>
              </a:buClr>
            </a:pPr>
            <a:r>
              <a:rPr lang="zh-CN" altLang="en-US" sz="2000" dirty="0" smtClean="0">
                <a:solidFill>
                  <a:srgbClr val="000000"/>
                </a:solidFill>
                <a:latin typeface="Times New Roman" pitchFamily="18" charset="0"/>
              </a:rPr>
              <a:t>柱细胞：</a:t>
            </a:r>
          </a:p>
          <a:p>
            <a:pPr lvl="1">
              <a:spcBef>
                <a:spcPct val="40000"/>
              </a:spcBef>
              <a:buClr>
                <a:schemeClr val="tx1"/>
              </a:buClr>
              <a:buFont typeface="Arial" pitchFamily="34" charset="0"/>
              <a:buChar char=" "/>
            </a:pPr>
            <a:r>
              <a:rPr lang="zh-CN" altLang="en-US" sz="2000" dirty="0" smtClean="0">
                <a:solidFill>
                  <a:srgbClr val="000000"/>
                </a:solidFill>
                <a:latin typeface="Times New Roman" pitchFamily="18" charset="0"/>
              </a:rPr>
              <a:t> 7500万~15000万</a:t>
            </a:r>
          </a:p>
          <a:p>
            <a:pPr lvl="1">
              <a:spcBef>
                <a:spcPct val="40000"/>
              </a:spcBef>
              <a:buClr>
                <a:schemeClr val="tx1"/>
              </a:buClr>
            </a:pPr>
            <a:r>
              <a:rPr lang="zh-CN" altLang="en-US" sz="2000" dirty="0" smtClean="0">
                <a:solidFill>
                  <a:srgbClr val="000000"/>
                </a:solidFill>
                <a:latin typeface="Times New Roman" pitchFamily="18" charset="0"/>
              </a:rPr>
              <a:t>夜视和微光视觉</a:t>
            </a:r>
          </a:p>
          <a:p>
            <a:pPr lvl="1">
              <a:spcBef>
                <a:spcPct val="40000"/>
              </a:spcBef>
              <a:buClr>
                <a:schemeClr val="tx1"/>
              </a:buClr>
            </a:pPr>
            <a:r>
              <a:rPr lang="zh-CN" altLang="en-US" sz="2000" dirty="0" smtClean="0">
                <a:solidFill>
                  <a:srgbClr val="000000"/>
                </a:solidFill>
              </a:rPr>
              <a:t>中央凹：传感矩阵</a:t>
            </a:r>
          </a:p>
          <a:p>
            <a:pPr lvl="1"/>
            <a:endParaRPr kumimoji="1" lang="en-US" altLang="zh-CN" dirty="0" smtClean="0"/>
          </a:p>
          <a:p>
            <a:pPr lvl="1"/>
            <a:endParaRPr kumimoji="1" lang="zh-CN" altLang="en-US" dirty="0"/>
          </a:p>
        </p:txBody>
      </p:sp>
      <p:sp>
        <p:nvSpPr>
          <p:cNvPr id="4" name="日期占位符 3"/>
          <p:cNvSpPr>
            <a:spLocks noGrp="1"/>
          </p:cNvSpPr>
          <p:nvPr>
            <p:ph type="dt" sz="half" idx="10"/>
          </p:nvPr>
        </p:nvSpPr>
        <p:spPr/>
        <p:txBody>
          <a:bodyPr/>
          <a:lstStyle/>
          <a:p>
            <a:pPr>
              <a:defRPr/>
            </a:pPr>
            <a:fld id="{D3191D4F-B0D9-EB48-921D-C9F038689FCF}" type="datetime1">
              <a:rPr lang="zh-CN" altLang="en-US" smtClean="0"/>
              <a:pPr>
                <a:defRPr/>
              </a:pPr>
              <a:t>16/8/31</a:t>
            </a:fld>
            <a:endParaRPr lang="zh-CN" altLang="en-US"/>
          </a:p>
        </p:txBody>
      </p:sp>
      <p:sp>
        <p:nvSpPr>
          <p:cNvPr id="5" name="页脚占位符 4"/>
          <p:cNvSpPr>
            <a:spLocks noGrp="1"/>
          </p:cNvSpPr>
          <p:nvPr>
            <p:ph type="ftr" sz="quarter" idx="11"/>
          </p:nvPr>
        </p:nvSpPr>
        <p:spPr/>
        <p:txBody>
          <a:bodyPr/>
          <a:lstStyle/>
          <a:p>
            <a:pPr>
              <a:defRPr/>
            </a:pPr>
            <a:r>
              <a:rPr lang="zh-CN" altLang="en-US" smtClean="0"/>
              <a:t>数字图像处理</a:t>
            </a:r>
            <a:r>
              <a:rPr lang="en-US" altLang="zh-CN" smtClean="0"/>
              <a:t>-</a:t>
            </a:r>
            <a:r>
              <a:rPr lang="zh-CN" altLang="en-US" smtClean="0"/>
              <a:t>第</a:t>
            </a:r>
            <a:r>
              <a:rPr lang="en-US" altLang="zh-CN" smtClean="0"/>
              <a:t>2</a:t>
            </a:r>
            <a:r>
              <a:rPr lang="zh-CN" altLang="en-US" smtClean="0"/>
              <a:t>讲</a:t>
            </a:r>
            <a:endParaRPr lang="zh-CN" altLang="en-US"/>
          </a:p>
        </p:txBody>
      </p:sp>
      <p:sp>
        <p:nvSpPr>
          <p:cNvPr id="6" name="幻灯片编号占位符 5"/>
          <p:cNvSpPr>
            <a:spLocks noGrp="1"/>
          </p:cNvSpPr>
          <p:nvPr>
            <p:ph type="sldNum" sz="quarter" idx="12"/>
          </p:nvPr>
        </p:nvSpPr>
        <p:spPr/>
        <p:txBody>
          <a:bodyPr/>
          <a:lstStyle/>
          <a:p>
            <a:pPr>
              <a:defRPr/>
            </a:pPr>
            <a:fld id="{A3CB10BE-3BDA-4653-8168-CCA7A6ACD1D5}" type="slidenum">
              <a:rPr lang="zh-CN" altLang="en-US" smtClean="0"/>
              <a:pPr>
                <a:defRPr/>
              </a:pPr>
              <a:t>6</a:t>
            </a:fld>
            <a:endParaRPr lang="zh-CN" altLang="en-US"/>
          </a:p>
        </p:txBody>
      </p:sp>
      <p:graphicFrame>
        <p:nvGraphicFramePr>
          <p:cNvPr id="39941" name="Object 2"/>
          <p:cNvGraphicFramePr>
            <a:graphicFrameLocks noChangeAspect="1"/>
          </p:cNvGraphicFramePr>
          <p:nvPr/>
        </p:nvGraphicFramePr>
        <p:xfrm>
          <a:off x="4860032" y="1412776"/>
          <a:ext cx="4006384" cy="4597152"/>
        </p:xfrm>
        <a:graphic>
          <a:graphicData uri="http://schemas.openxmlformats.org/presentationml/2006/ole">
            <mc:AlternateContent xmlns:mc="http://schemas.openxmlformats.org/markup-compatibility/2006">
              <mc:Choice xmlns:v="urn:schemas-microsoft-com:vml" Requires="v">
                <p:oleObj spid="_x0000_s39958" r:id="rId4" imgW="9876376" imgH="11263336" progId="">
                  <p:embed/>
                </p:oleObj>
              </mc:Choice>
              <mc:Fallback>
                <p:oleObj r:id="rId4" imgW="9876376" imgH="11263336" progId="">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60032" y="1412776"/>
                        <a:ext cx="4006384" cy="4597152"/>
                      </a:xfrm>
                      <a:prstGeom prst="rect">
                        <a:avLst/>
                      </a:prstGeom>
                      <a:noFill/>
                      <a:extLst>
                        <a:ext uri="{909E8E84-426E-40dd-AFC4-6F175D3DCCD1}">
                          <a14:hiddenFill xmlns:a14="http://schemas.microsoft.com/office/drawing/2010/main">
                            <a:solidFill>
                              <a:schemeClr val="accent1"/>
                            </a:solidFill>
                          </a14:hiddenFill>
                        </a:ext>
                      </a:extLst>
                    </p:spPr>
                  </p:pic>
                </p:oleObj>
              </mc:Fallback>
            </mc:AlternateContent>
          </a:graphicData>
        </a:graphic>
      </p:graphicFrame>
    </p:spTree>
    <p:extLst>
      <p:ext uri="{BB962C8B-B14F-4D97-AF65-F5344CB8AC3E}">
        <p14:creationId xmlns:p14="http://schemas.microsoft.com/office/powerpoint/2010/main" val="2518557497"/>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850106"/>
          </a:xfrm>
        </p:spPr>
        <p:txBody>
          <a:bodyPr>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l"/>
            <a:r>
              <a:rPr lang="en-US" altLang="zh-CN" b="1" spc="50" dirty="0" smtClean="0">
                <a:ln w="11430"/>
                <a:solidFill>
                  <a:srgbClr val="660066"/>
                </a:solidFill>
                <a:effectLst>
                  <a:outerShdw blurRad="76200" dist="50800" dir="5400000" algn="tl" rotWithShape="0">
                    <a:srgbClr val="000000">
                      <a:alpha val="65000"/>
                    </a:srgbClr>
                  </a:outerShdw>
                </a:effectLst>
                <a:latin typeface="Calibri" pitchFamily="34" charset="0"/>
                <a:ea typeface="华文琥珀"/>
                <a:cs typeface="+mn-cs"/>
              </a:rPr>
              <a:t>§2.1</a:t>
            </a:r>
            <a:r>
              <a:rPr lang="zh-CN" altLang="en-US" b="1" spc="50" dirty="0" smtClean="0">
                <a:ln w="11430"/>
                <a:solidFill>
                  <a:srgbClr val="660066"/>
                </a:solidFill>
                <a:effectLst>
                  <a:outerShdw blurRad="76200" dist="50800" dir="5400000" algn="tl" rotWithShape="0">
                    <a:srgbClr val="000000">
                      <a:alpha val="65000"/>
                    </a:srgbClr>
                  </a:outerShdw>
                </a:effectLst>
                <a:latin typeface="Calibri" pitchFamily="34" charset="0"/>
                <a:ea typeface="华文琥珀"/>
                <a:cs typeface="+mn-cs"/>
              </a:rPr>
              <a:t>几何成像模型</a:t>
            </a:r>
            <a:endParaRPr lang="zh-CN" altLang="en-US" b="1" spc="50" dirty="0">
              <a:ln w="11430"/>
              <a:solidFill>
                <a:srgbClr val="660066"/>
              </a:solidFill>
              <a:effectLst>
                <a:outerShdw blurRad="76200" dist="50800" dir="5400000" algn="tl" rotWithShape="0">
                  <a:srgbClr val="000000">
                    <a:alpha val="65000"/>
                  </a:srgbClr>
                </a:outerShdw>
              </a:effectLst>
              <a:latin typeface="Calibri" pitchFamily="34" charset="0"/>
              <a:ea typeface="华文琥珀"/>
              <a:cs typeface="+mn-cs"/>
            </a:endParaRPr>
          </a:p>
        </p:txBody>
      </p:sp>
      <p:sp>
        <p:nvSpPr>
          <p:cNvPr id="3" name="内容占位符 2"/>
          <p:cNvSpPr>
            <a:spLocks noGrp="1"/>
          </p:cNvSpPr>
          <p:nvPr>
            <p:ph idx="1"/>
          </p:nvPr>
        </p:nvSpPr>
        <p:spPr>
          <a:xfrm>
            <a:off x="457200" y="1628800"/>
            <a:ext cx="8229600" cy="4536504"/>
          </a:xfrm>
        </p:spPr>
        <p:txBody>
          <a:bodyPr/>
          <a:lstStyle/>
          <a:p>
            <a:pPr marL="0" indent="0">
              <a:lnSpc>
                <a:spcPct val="150000"/>
              </a:lnSpc>
              <a:buFont typeface="Wingdings" pitchFamily="2" charset="2"/>
              <a:buNone/>
              <a:defRPr/>
            </a:pPr>
            <a:r>
              <a:rPr lang="zh-CN" altLang="en-US" sz="2400" dirty="0" smtClean="0">
                <a:effectLst>
                  <a:outerShdw blurRad="38100" dist="38100" dir="2700000" algn="tl">
                    <a:srgbClr val="C0C0C0"/>
                  </a:outerShdw>
                </a:effectLst>
              </a:rPr>
              <a:t> </a:t>
            </a:r>
            <a:r>
              <a:rPr lang="en-US" altLang="zh-CN" sz="2400" dirty="0" smtClean="0">
                <a:effectLst>
                  <a:outerShdw blurRad="38100" dist="38100" dir="2700000" algn="tl">
                    <a:srgbClr val="C0C0C0"/>
                  </a:outerShdw>
                </a:effectLst>
                <a:latin typeface="Times New Roman" pitchFamily="18" charset="0"/>
              </a:rPr>
              <a:t>(1) </a:t>
            </a:r>
            <a:r>
              <a:rPr lang="zh-CN" altLang="en-US" sz="2400" dirty="0" smtClean="0">
                <a:effectLst>
                  <a:outerShdw blurRad="38100" dist="38100" dir="2700000" algn="tl">
                    <a:srgbClr val="C0C0C0"/>
                  </a:outerShdw>
                </a:effectLst>
                <a:latin typeface="Times New Roman" pitchFamily="18" charset="0"/>
              </a:rPr>
              <a:t>锥细胞：约700万个，对细节和颜色很敏感；锥细胞视觉称为明视觉或亮光视觉；</a:t>
            </a:r>
          </a:p>
          <a:p>
            <a:pPr marL="0" indent="0">
              <a:lnSpc>
                <a:spcPct val="150000"/>
              </a:lnSpc>
              <a:buFont typeface="Wingdings" pitchFamily="2" charset="2"/>
              <a:buNone/>
              <a:defRPr/>
            </a:pPr>
            <a:r>
              <a:rPr lang="zh-CN" altLang="en-US" sz="2400" dirty="0" smtClean="0">
                <a:effectLst>
                  <a:outerShdw blurRad="38100" dist="38100" dir="2700000" algn="tl">
                    <a:srgbClr val="C0C0C0"/>
                  </a:outerShdw>
                </a:effectLst>
                <a:latin typeface="Times New Roman" pitchFamily="18" charset="0"/>
              </a:rPr>
              <a:t> </a:t>
            </a:r>
            <a:r>
              <a:rPr lang="en-US" altLang="zh-CN" sz="2400" dirty="0" smtClean="0">
                <a:effectLst>
                  <a:outerShdw blurRad="38100" dist="38100" dir="2700000" algn="tl">
                    <a:srgbClr val="C0C0C0"/>
                  </a:outerShdw>
                </a:effectLst>
                <a:latin typeface="Times New Roman" pitchFamily="18" charset="0"/>
              </a:rPr>
              <a:t>(</a:t>
            </a:r>
            <a:r>
              <a:rPr lang="zh-CN" altLang="en-US" sz="2400" dirty="0" smtClean="0">
                <a:effectLst>
                  <a:outerShdw blurRad="38100" dist="38100" dir="2700000" algn="tl">
                    <a:srgbClr val="C0C0C0"/>
                  </a:outerShdw>
                </a:effectLst>
                <a:latin typeface="Times New Roman" pitchFamily="18" charset="0"/>
              </a:rPr>
              <a:t>2</a:t>
            </a:r>
            <a:r>
              <a:rPr lang="en-US" altLang="zh-CN" sz="2400" dirty="0" smtClean="0">
                <a:effectLst>
                  <a:outerShdw blurRad="38100" dist="38100" dir="2700000" algn="tl">
                    <a:srgbClr val="C0C0C0"/>
                  </a:outerShdw>
                </a:effectLst>
                <a:latin typeface="Times New Roman" pitchFamily="18" charset="0"/>
              </a:rPr>
              <a:t>) </a:t>
            </a:r>
            <a:r>
              <a:rPr lang="zh-CN" altLang="en-US" sz="2400" dirty="0" smtClean="0">
                <a:effectLst>
                  <a:outerShdw blurRad="38100" dist="38100" dir="2700000" algn="tl">
                    <a:srgbClr val="C0C0C0"/>
                  </a:outerShdw>
                </a:effectLst>
                <a:latin typeface="Times New Roman" pitchFamily="18" charset="0"/>
              </a:rPr>
              <a:t>柱细胞：约1亿4000万个，分辨率比较低，对低照度较敏感，它们不感受颜色，主要提供视野的整体视像；柱细胞视觉称为暗视觉或微光视觉；</a:t>
            </a:r>
          </a:p>
          <a:p>
            <a:pPr marL="0" indent="0">
              <a:lnSpc>
                <a:spcPct val="150000"/>
              </a:lnSpc>
              <a:buFont typeface="Wingdings" pitchFamily="2" charset="2"/>
              <a:buNone/>
              <a:defRPr/>
            </a:pPr>
            <a:r>
              <a:rPr lang="zh-CN" altLang="en-US" sz="2400" dirty="0" smtClean="0">
                <a:effectLst>
                  <a:outerShdw blurRad="38100" dist="38100" dir="2700000" algn="tl">
                    <a:srgbClr val="C0C0C0"/>
                  </a:outerShdw>
                </a:effectLst>
                <a:latin typeface="Times New Roman" pitchFamily="18" charset="0"/>
              </a:rPr>
              <a:t> </a:t>
            </a:r>
            <a:r>
              <a:rPr lang="en-US" altLang="zh-CN" sz="2400" dirty="0" smtClean="0">
                <a:effectLst>
                  <a:outerShdw blurRad="38100" dist="38100" dir="2700000" algn="tl">
                    <a:srgbClr val="C0C0C0"/>
                  </a:outerShdw>
                </a:effectLst>
                <a:latin typeface="Times New Roman" pitchFamily="18" charset="0"/>
              </a:rPr>
              <a:t>(3) </a:t>
            </a:r>
            <a:r>
              <a:rPr lang="zh-CN" altLang="en-US" sz="2400" dirty="0" smtClean="0">
                <a:effectLst>
                  <a:outerShdw blurRad="38100" dist="38100" dir="2700000" algn="tl">
                    <a:srgbClr val="C0C0C0"/>
                  </a:outerShdw>
                </a:effectLst>
                <a:latin typeface="Times New Roman" pitchFamily="18" charset="0"/>
              </a:rPr>
              <a:t>视网膜中心可看作1.5</a:t>
            </a:r>
            <a:r>
              <a:rPr lang="en-US" altLang="zh-CN" sz="2400" dirty="0" smtClean="0">
                <a:effectLst>
                  <a:outerShdw blurRad="38100" dist="38100" dir="2700000" algn="tl">
                    <a:srgbClr val="C0C0C0"/>
                  </a:outerShdw>
                </a:effectLst>
                <a:latin typeface="Times New Roman" pitchFamily="18" charset="0"/>
              </a:rPr>
              <a:t>mm* </a:t>
            </a:r>
            <a:r>
              <a:rPr lang="zh-CN" altLang="en-US" sz="2400" dirty="0" smtClean="0">
                <a:effectLst>
                  <a:outerShdw blurRad="38100" dist="38100" dir="2700000" algn="tl">
                    <a:srgbClr val="C0C0C0"/>
                  </a:outerShdw>
                </a:effectLst>
                <a:latin typeface="Times New Roman" pitchFamily="18" charset="0"/>
              </a:rPr>
              <a:t>1.5</a:t>
            </a:r>
            <a:r>
              <a:rPr lang="en-US" altLang="zh-CN" sz="2400" dirty="0" smtClean="0">
                <a:effectLst>
                  <a:outerShdw blurRad="38100" dist="38100" dir="2700000" algn="tl">
                    <a:srgbClr val="C0C0C0"/>
                  </a:outerShdw>
                </a:effectLst>
                <a:latin typeface="Times New Roman" pitchFamily="18" charset="0"/>
              </a:rPr>
              <a:t>mm</a:t>
            </a:r>
            <a:r>
              <a:rPr lang="zh-CN" altLang="en-US" sz="2400" dirty="0" smtClean="0">
                <a:effectLst>
                  <a:outerShdw blurRad="38100" dist="38100" dir="2700000" algn="tl">
                    <a:srgbClr val="C0C0C0"/>
                  </a:outerShdw>
                </a:effectLst>
                <a:latin typeface="Times New Roman" pitchFamily="18" charset="0"/>
              </a:rPr>
              <a:t>的方形传感器矩阵，此处锥细胞密度</a:t>
            </a:r>
            <a:r>
              <a:rPr lang="en-US" altLang="zh-CN" sz="2400" dirty="0" smtClean="0">
                <a:effectLst>
                  <a:outerShdw blurRad="38100" dist="38100" dir="2700000" algn="tl">
                    <a:srgbClr val="C0C0C0"/>
                  </a:outerShdw>
                </a:effectLst>
                <a:latin typeface="Times New Roman" pitchFamily="18" charset="0"/>
              </a:rPr>
              <a:t>150000</a:t>
            </a:r>
            <a:r>
              <a:rPr lang="zh-CN" altLang="en-US" sz="2400" dirty="0" smtClean="0">
                <a:effectLst>
                  <a:outerShdw blurRad="38100" dist="38100" dir="2700000" algn="tl">
                    <a:srgbClr val="C0C0C0"/>
                  </a:outerShdw>
                </a:effectLst>
                <a:latin typeface="Times New Roman" pitchFamily="18" charset="0"/>
              </a:rPr>
              <a:t>/</a:t>
            </a:r>
            <a:r>
              <a:rPr lang="en-US" altLang="zh-CN" sz="2400" dirty="0" smtClean="0">
                <a:effectLst>
                  <a:outerShdw blurRad="38100" dist="38100" dir="2700000" algn="tl">
                    <a:srgbClr val="C0C0C0"/>
                  </a:outerShdw>
                </a:effectLst>
                <a:latin typeface="Times New Roman" pitchFamily="18" charset="0"/>
              </a:rPr>
              <a:t>mm</a:t>
            </a:r>
            <a:r>
              <a:rPr lang="en-US" altLang="zh-CN" sz="2400" baseline="30000" dirty="0" smtClean="0">
                <a:effectLst>
                  <a:outerShdw blurRad="38100" dist="38100" dir="2700000" algn="tl">
                    <a:srgbClr val="C0C0C0"/>
                  </a:outerShdw>
                </a:effectLst>
                <a:latin typeface="Times New Roman" pitchFamily="18" charset="0"/>
              </a:rPr>
              <a:t>2</a:t>
            </a:r>
            <a:r>
              <a:rPr lang="en-US" altLang="zh-CN" sz="2400" dirty="0" smtClean="0">
                <a:effectLst>
                  <a:outerShdw blurRad="38100" dist="38100" dir="2700000" algn="tl">
                    <a:srgbClr val="C0C0C0"/>
                  </a:outerShdw>
                </a:effectLst>
                <a:latin typeface="Times New Roman" pitchFamily="18" charset="0"/>
              </a:rPr>
              <a:t>,</a:t>
            </a:r>
            <a:r>
              <a:rPr lang="zh-CN" altLang="en-US" sz="2400" dirty="0" smtClean="0">
                <a:effectLst>
                  <a:outerShdw blurRad="38100" dist="38100" dir="2700000" algn="tl">
                    <a:srgbClr val="C0C0C0"/>
                  </a:outerShdw>
                </a:effectLst>
                <a:latin typeface="Times New Roman" pitchFamily="18" charset="0"/>
              </a:rPr>
              <a:t>约</a:t>
            </a:r>
            <a:r>
              <a:rPr lang="en-US" altLang="zh-CN" sz="2400" dirty="0" smtClean="0">
                <a:effectLst>
                  <a:outerShdw blurRad="38100" dist="38100" dir="2700000" algn="tl">
                    <a:srgbClr val="C0C0C0"/>
                  </a:outerShdw>
                </a:effectLst>
                <a:latin typeface="Times New Roman" pitchFamily="18" charset="0"/>
              </a:rPr>
              <a:t>30</a:t>
            </a:r>
            <a:r>
              <a:rPr lang="zh-CN" altLang="en-US" sz="2400" dirty="0" smtClean="0">
                <a:effectLst>
                  <a:outerShdw blurRad="38100" dist="38100" dir="2700000" algn="tl">
                    <a:srgbClr val="C0C0C0"/>
                  </a:outerShdw>
                </a:effectLst>
                <a:latin typeface="Times New Roman" pitchFamily="18" charset="0"/>
              </a:rPr>
              <a:t>万个</a:t>
            </a:r>
            <a:endParaRPr kumimoji="1" lang="zh-CN" altLang="en-US" dirty="0"/>
          </a:p>
        </p:txBody>
      </p:sp>
      <p:sp>
        <p:nvSpPr>
          <p:cNvPr id="4" name="日期占位符 3"/>
          <p:cNvSpPr>
            <a:spLocks noGrp="1"/>
          </p:cNvSpPr>
          <p:nvPr>
            <p:ph type="dt" sz="half" idx="10"/>
          </p:nvPr>
        </p:nvSpPr>
        <p:spPr/>
        <p:txBody>
          <a:bodyPr/>
          <a:lstStyle/>
          <a:p>
            <a:pPr>
              <a:defRPr/>
            </a:pPr>
            <a:fld id="{D3191D4F-B0D9-EB48-921D-C9F038689FCF}" type="datetime1">
              <a:rPr lang="zh-CN" altLang="en-US" smtClean="0"/>
              <a:pPr>
                <a:defRPr/>
              </a:pPr>
              <a:t>16/8/31</a:t>
            </a:fld>
            <a:endParaRPr lang="zh-CN" altLang="en-US"/>
          </a:p>
        </p:txBody>
      </p:sp>
      <p:sp>
        <p:nvSpPr>
          <p:cNvPr id="5" name="页脚占位符 4"/>
          <p:cNvSpPr>
            <a:spLocks noGrp="1"/>
          </p:cNvSpPr>
          <p:nvPr>
            <p:ph type="ftr" sz="quarter" idx="11"/>
          </p:nvPr>
        </p:nvSpPr>
        <p:spPr/>
        <p:txBody>
          <a:bodyPr/>
          <a:lstStyle/>
          <a:p>
            <a:pPr>
              <a:defRPr/>
            </a:pPr>
            <a:r>
              <a:rPr lang="zh-CN" altLang="en-US" smtClean="0"/>
              <a:t>数字图像处理</a:t>
            </a:r>
            <a:r>
              <a:rPr lang="en-US" altLang="zh-CN" smtClean="0"/>
              <a:t>-</a:t>
            </a:r>
            <a:r>
              <a:rPr lang="zh-CN" altLang="en-US" smtClean="0"/>
              <a:t>第</a:t>
            </a:r>
            <a:r>
              <a:rPr lang="en-US" altLang="zh-CN" smtClean="0"/>
              <a:t>2</a:t>
            </a:r>
            <a:r>
              <a:rPr lang="zh-CN" altLang="en-US" smtClean="0"/>
              <a:t>讲</a:t>
            </a:r>
            <a:endParaRPr lang="zh-CN" altLang="en-US"/>
          </a:p>
        </p:txBody>
      </p:sp>
      <p:sp>
        <p:nvSpPr>
          <p:cNvPr id="6" name="幻灯片编号占位符 5"/>
          <p:cNvSpPr>
            <a:spLocks noGrp="1"/>
          </p:cNvSpPr>
          <p:nvPr>
            <p:ph type="sldNum" sz="quarter" idx="12"/>
          </p:nvPr>
        </p:nvSpPr>
        <p:spPr/>
        <p:txBody>
          <a:bodyPr/>
          <a:lstStyle/>
          <a:p>
            <a:pPr>
              <a:defRPr/>
            </a:pPr>
            <a:fld id="{A3CB10BE-3BDA-4653-8168-CCA7A6ACD1D5}" type="slidenum">
              <a:rPr lang="zh-CN" altLang="en-US" smtClean="0"/>
              <a:pPr>
                <a:defRPr/>
              </a:pPr>
              <a:t>7</a:t>
            </a:fld>
            <a:endParaRPr lang="zh-CN" altLang="en-US"/>
          </a:p>
        </p:txBody>
      </p:sp>
    </p:spTree>
    <p:extLst>
      <p:ext uri="{BB962C8B-B14F-4D97-AF65-F5344CB8AC3E}">
        <p14:creationId xmlns:p14="http://schemas.microsoft.com/office/powerpoint/2010/main" val="2518557497"/>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0">
          <a:blip r:embed="rId3" cstate="print"/>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850106"/>
          </a:xfrm>
        </p:spPr>
        <p:txBody>
          <a:bodyPr>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l"/>
            <a:r>
              <a:rPr lang="en-US" altLang="zh-CN" b="1" spc="50" dirty="0" smtClean="0">
                <a:ln w="11430"/>
                <a:solidFill>
                  <a:srgbClr val="660066"/>
                </a:solidFill>
                <a:effectLst>
                  <a:outerShdw blurRad="76200" dist="50800" dir="5400000" algn="tl" rotWithShape="0">
                    <a:srgbClr val="000000">
                      <a:alpha val="65000"/>
                    </a:srgbClr>
                  </a:outerShdw>
                </a:effectLst>
                <a:latin typeface="Calibri" pitchFamily="34" charset="0"/>
                <a:ea typeface="华文琥珀"/>
                <a:cs typeface="+mn-cs"/>
              </a:rPr>
              <a:t>§2.1</a:t>
            </a:r>
            <a:r>
              <a:rPr lang="zh-CN" altLang="en-US" b="1" spc="50" dirty="0" smtClean="0">
                <a:ln w="11430"/>
                <a:solidFill>
                  <a:srgbClr val="660066"/>
                </a:solidFill>
                <a:effectLst>
                  <a:outerShdw blurRad="76200" dist="50800" dir="5400000" algn="tl" rotWithShape="0">
                    <a:srgbClr val="000000">
                      <a:alpha val="65000"/>
                    </a:srgbClr>
                  </a:outerShdw>
                </a:effectLst>
                <a:latin typeface="Calibri" pitchFamily="34" charset="0"/>
                <a:ea typeface="华文琥珀"/>
                <a:cs typeface="+mn-cs"/>
              </a:rPr>
              <a:t>几何成像模型</a:t>
            </a:r>
            <a:endParaRPr lang="zh-CN" altLang="en-US" b="1" spc="50" dirty="0">
              <a:ln w="11430"/>
              <a:solidFill>
                <a:srgbClr val="660066"/>
              </a:solidFill>
              <a:effectLst>
                <a:outerShdw blurRad="76200" dist="50800" dir="5400000" algn="tl" rotWithShape="0">
                  <a:srgbClr val="000000">
                    <a:alpha val="65000"/>
                  </a:srgbClr>
                </a:outerShdw>
              </a:effectLst>
              <a:latin typeface="Calibri" pitchFamily="34" charset="0"/>
              <a:ea typeface="华文琥珀"/>
              <a:cs typeface="+mn-cs"/>
            </a:endParaRPr>
          </a:p>
        </p:txBody>
      </p:sp>
      <p:sp>
        <p:nvSpPr>
          <p:cNvPr id="3" name="内容占位符 2"/>
          <p:cNvSpPr>
            <a:spLocks noGrp="1"/>
          </p:cNvSpPr>
          <p:nvPr>
            <p:ph idx="1"/>
          </p:nvPr>
        </p:nvSpPr>
        <p:spPr>
          <a:xfrm>
            <a:off x="457200" y="1196752"/>
            <a:ext cx="8229600" cy="5400600"/>
          </a:xfrm>
        </p:spPr>
        <p:txBody>
          <a:bodyPr/>
          <a:lstStyle/>
          <a:p>
            <a:r>
              <a:rPr kumimoji="1" lang="zh-CN" altLang="en-US" sz="2800" dirty="0" smtClean="0"/>
              <a:t>人眼构造与视觉分辨力</a:t>
            </a:r>
            <a:endParaRPr kumimoji="1" lang="en-US" altLang="zh-CN" sz="2800" dirty="0" smtClean="0"/>
          </a:p>
          <a:p>
            <a:pPr lvl="1"/>
            <a:endParaRPr kumimoji="1" lang="en-US" altLang="zh-CN" sz="2400" dirty="0" smtClean="0"/>
          </a:p>
          <a:p>
            <a:pPr lvl="1"/>
            <a:endParaRPr kumimoji="1" lang="en-US" altLang="zh-CN" sz="2400" dirty="0"/>
          </a:p>
          <a:p>
            <a:pPr lvl="1"/>
            <a:endParaRPr kumimoji="1" lang="en-US" altLang="zh-CN" sz="2400" dirty="0" smtClean="0"/>
          </a:p>
          <a:p>
            <a:pPr marL="457200" lvl="1" indent="0">
              <a:buNone/>
            </a:pPr>
            <a:endParaRPr kumimoji="1" lang="en-US" altLang="zh-CN" sz="2400" dirty="0" smtClean="0"/>
          </a:p>
          <a:p>
            <a:pPr lvl="1"/>
            <a:endParaRPr kumimoji="1" lang="en-US" altLang="zh-CN" sz="2000" dirty="0" smtClean="0"/>
          </a:p>
          <a:p>
            <a:pPr lvl="1"/>
            <a:r>
              <a:rPr kumimoji="1" lang="zh-CN" altLang="en-US" sz="2000" dirty="0" smtClean="0"/>
              <a:t>根据            ，公式中各参数为：</a:t>
            </a:r>
            <a:endParaRPr kumimoji="1" lang="en-US" altLang="zh-CN" sz="2000" dirty="0" smtClean="0"/>
          </a:p>
          <a:p>
            <a:pPr marL="457200" lvl="1" indent="0">
              <a:buNone/>
            </a:pPr>
            <a:endParaRPr kumimoji="1" lang="en-US" altLang="zh-CN" sz="2000" dirty="0" smtClean="0"/>
          </a:p>
          <a:p>
            <a:pPr marL="457200" lvl="1" indent="0">
              <a:buNone/>
            </a:pPr>
            <a:endParaRPr kumimoji="1" lang="en-US" altLang="zh-CN" sz="2000" dirty="0" smtClean="0"/>
          </a:p>
          <a:p>
            <a:pPr lvl="1"/>
            <a:r>
              <a:rPr kumimoji="1" lang="zh-CN" altLang="en-US" sz="2000" dirty="0" smtClean="0"/>
              <a:t>此时分辨能力为</a:t>
            </a:r>
            <a:endParaRPr kumimoji="1" lang="en-US" altLang="zh-CN" sz="2000" dirty="0" smtClean="0"/>
          </a:p>
          <a:p>
            <a:pPr lvl="1"/>
            <a:endParaRPr kumimoji="1" lang="en-US" altLang="zh-CN" sz="2400" dirty="0" smtClean="0"/>
          </a:p>
          <a:p>
            <a:pPr lvl="1"/>
            <a:r>
              <a:rPr kumimoji="1" lang="zh-CN" altLang="en-US" sz="2400" dirty="0" smtClean="0">
                <a:solidFill>
                  <a:srgbClr val="FF0000"/>
                </a:solidFill>
              </a:rPr>
              <a:t>人眼空间分辨力有限，这可看成人眼具有低通效应</a:t>
            </a:r>
            <a:endParaRPr kumimoji="1" lang="en-US" altLang="zh-CN" sz="2400" dirty="0">
              <a:solidFill>
                <a:srgbClr val="FF0000"/>
              </a:solidFill>
            </a:endParaRPr>
          </a:p>
          <a:p>
            <a:pPr lvl="1"/>
            <a:endParaRPr kumimoji="1" lang="en-US" altLang="zh-CN" sz="2400" dirty="0" smtClean="0"/>
          </a:p>
          <a:p>
            <a:pPr lvl="1"/>
            <a:endParaRPr kumimoji="1" lang="en-US" altLang="zh-CN" sz="2400" dirty="0" smtClean="0"/>
          </a:p>
          <a:p>
            <a:pPr lvl="1"/>
            <a:endParaRPr kumimoji="1" lang="zh-CN" altLang="en-US" sz="2400" dirty="0"/>
          </a:p>
        </p:txBody>
      </p:sp>
      <p:sp>
        <p:nvSpPr>
          <p:cNvPr id="4" name="日期占位符 3"/>
          <p:cNvSpPr>
            <a:spLocks noGrp="1"/>
          </p:cNvSpPr>
          <p:nvPr>
            <p:ph type="dt" sz="half" idx="10"/>
          </p:nvPr>
        </p:nvSpPr>
        <p:spPr/>
        <p:txBody>
          <a:bodyPr/>
          <a:lstStyle/>
          <a:p>
            <a:pPr>
              <a:defRPr/>
            </a:pPr>
            <a:fld id="{47FA2D47-81A7-3948-998F-B905FD57D944}" type="datetime1">
              <a:rPr lang="zh-CN" altLang="en-US" smtClean="0"/>
              <a:pPr>
                <a:defRPr/>
              </a:pPr>
              <a:t>16/8/31</a:t>
            </a:fld>
            <a:endParaRPr lang="zh-CN" altLang="en-US"/>
          </a:p>
        </p:txBody>
      </p:sp>
      <p:sp>
        <p:nvSpPr>
          <p:cNvPr id="5" name="页脚占位符 4"/>
          <p:cNvSpPr>
            <a:spLocks noGrp="1"/>
          </p:cNvSpPr>
          <p:nvPr>
            <p:ph type="ftr" sz="quarter" idx="11"/>
          </p:nvPr>
        </p:nvSpPr>
        <p:spPr/>
        <p:txBody>
          <a:bodyPr/>
          <a:lstStyle/>
          <a:p>
            <a:pPr>
              <a:defRPr/>
            </a:pPr>
            <a:r>
              <a:rPr lang="zh-CN" altLang="en-US" smtClean="0"/>
              <a:t>数字图像处理</a:t>
            </a:r>
            <a:r>
              <a:rPr lang="en-US" altLang="zh-CN" smtClean="0"/>
              <a:t>-</a:t>
            </a:r>
            <a:r>
              <a:rPr lang="zh-CN" altLang="en-US" smtClean="0"/>
              <a:t>第</a:t>
            </a:r>
            <a:r>
              <a:rPr lang="en-US" altLang="zh-CN" smtClean="0"/>
              <a:t>2</a:t>
            </a:r>
            <a:r>
              <a:rPr lang="zh-CN" altLang="en-US" smtClean="0"/>
              <a:t>讲</a:t>
            </a:r>
            <a:endParaRPr lang="zh-CN" altLang="en-US"/>
          </a:p>
        </p:txBody>
      </p:sp>
      <p:sp>
        <p:nvSpPr>
          <p:cNvPr id="6" name="幻灯片编号占位符 5"/>
          <p:cNvSpPr>
            <a:spLocks noGrp="1"/>
          </p:cNvSpPr>
          <p:nvPr>
            <p:ph type="sldNum" sz="quarter" idx="12"/>
          </p:nvPr>
        </p:nvSpPr>
        <p:spPr/>
        <p:txBody>
          <a:bodyPr/>
          <a:lstStyle/>
          <a:p>
            <a:pPr>
              <a:defRPr/>
            </a:pPr>
            <a:fld id="{A3CB10BE-3BDA-4653-8168-CCA7A6ACD1D5}" type="slidenum">
              <a:rPr lang="zh-CN" altLang="en-US" smtClean="0"/>
              <a:pPr>
                <a:defRPr/>
              </a:pPr>
              <a:t>8</a:t>
            </a:fld>
            <a:endParaRPr lang="zh-CN" altLang="en-US"/>
          </a:p>
        </p:txBody>
      </p:sp>
      <p:graphicFrame>
        <p:nvGraphicFramePr>
          <p:cNvPr id="8" name="对象 7"/>
          <p:cNvGraphicFramePr>
            <a:graphicFrameLocks noChangeAspect="1"/>
          </p:cNvGraphicFramePr>
          <p:nvPr>
            <p:extLst>
              <p:ext uri="{D42A27DB-BD31-4B8C-83A1-F6EECF244321}">
                <p14:modId xmlns:p14="http://schemas.microsoft.com/office/powerpoint/2010/main" val="3197883001"/>
              </p:ext>
            </p:extLst>
          </p:nvPr>
        </p:nvGraphicFramePr>
        <p:xfrm>
          <a:off x="2051720" y="3789040"/>
          <a:ext cx="1368152" cy="504056"/>
        </p:xfrm>
        <a:graphic>
          <a:graphicData uri="http://schemas.openxmlformats.org/presentationml/2006/ole">
            <mc:AlternateContent xmlns:mc="http://schemas.openxmlformats.org/markup-compatibility/2006">
              <mc:Choice xmlns:v="urn:schemas-microsoft-com:vml" Requires="v">
                <p:oleObj spid="_x0000_s3291" name="Equation" r:id="rId4" imgW="886680" imgH="383760" progId="">
                  <p:embed/>
                </p:oleObj>
              </mc:Choice>
              <mc:Fallback>
                <p:oleObj name="Equation" r:id="rId4" imgW="886680" imgH="383760" progId="">
                  <p:embed/>
                  <p:pic>
                    <p:nvPicPr>
                      <p:cNvPr id="0" name="Picture 17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51720" y="3789040"/>
                        <a:ext cx="1368152" cy="5040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 name="矩形 8"/>
          <p:cNvSpPr/>
          <p:nvPr/>
        </p:nvSpPr>
        <p:spPr>
          <a:xfrm>
            <a:off x="1043608" y="1700808"/>
            <a:ext cx="4824536" cy="2016224"/>
          </a:xfrm>
          <a:prstGeom prst="rect">
            <a:avLst/>
          </a:prstGeom>
          <a:solidFill>
            <a:schemeClr val="accent6">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r>
              <a:rPr kumimoji="1" lang="zh-CN" altLang="en-US" sz="2000" dirty="0" smtClean="0">
                <a:solidFill>
                  <a:srgbClr val="000000"/>
                </a:solidFill>
              </a:rPr>
              <a:t>练习：</a:t>
            </a:r>
            <a:endParaRPr kumimoji="1" lang="en-US" altLang="zh-CN" sz="2000" dirty="0" smtClean="0">
              <a:solidFill>
                <a:srgbClr val="000000"/>
              </a:solidFill>
            </a:endParaRPr>
          </a:p>
          <a:p>
            <a:r>
              <a:rPr kumimoji="1" lang="zh-CN" altLang="en-US" sz="2000" dirty="0" smtClean="0">
                <a:solidFill>
                  <a:srgbClr val="000000"/>
                </a:solidFill>
              </a:rPr>
              <a:t>人眼焦距</a:t>
            </a:r>
            <a:r>
              <a:rPr kumimoji="1" lang="en-US" altLang="zh-CN" sz="2000" dirty="0">
                <a:solidFill>
                  <a:srgbClr val="000000"/>
                </a:solidFill>
              </a:rPr>
              <a:t>14-17mm</a:t>
            </a:r>
          </a:p>
          <a:p>
            <a:r>
              <a:rPr kumimoji="1" lang="zh-CN" altLang="en-US" sz="2000" dirty="0">
                <a:solidFill>
                  <a:srgbClr val="000000"/>
                </a:solidFill>
              </a:rPr>
              <a:t>感光细胞分布密度：</a:t>
            </a:r>
            <a:r>
              <a:rPr kumimoji="1" lang="en-US" altLang="zh-CN" sz="2000" dirty="0">
                <a:solidFill>
                  <a:srgbClr val="000000"/>
                </a:solidFill>
              </a:rPr>
              <a:t>150000</a:t>
            </a:r>
            <a:r>
              <a:rPr kumimoji="1" lang="zh-CN" altLang="en-US" sz="2000" dirty="0">
                <a:solidFill>
                  <a:srgbClr val="000000"/>
                </a:solidFill>
              </a:rPr>
              <a:t>个</a:t>
            </a:r>
            <a:r>
              <a:rPr kumimoji="1" lang="en-US" altLang="zh-CN" sz="2000" dirty="0">
                <a:solidFill>
                  <a:srgbClr val="000000"/>
                </a:solidFill>
              </a:rPr>
              <a:t>/mm</a:t>
            </a:r>
            <a:r>
              <a:rPr kumimoji="1" lang="en-US" altLang="zh-CN" sz="2000" baseline="30000" dirty="0">
                <a:solidFill>
                  <a:srgbClr val="000000"/>
                </a:solidFill>
              </a:rPr>
              <a:t>2</a:t>
            </a:r>
          </a:p>
          <a:p>
            <a:r>
              <a:rPr kumimoji="1" lang="zh-CN" altLang="en-US" sz="2000" dirty="0">
                <a:solidFill>
                  <a:srgbClr val="000000"/>
                </a:solidFill>
              </a:rPr>
              <a:t>人眼视觉分辨力由单个感光细胞大小决定</a:t>
            </a:r>
            <a:endParaRPr kumimoji="1" lang="en-US" altLang="zh-CN" sz="2000" dirty="0">
              <a:solidFill>
                <a:srgbClr val="000000"/>
              </a:solidFill>
            </a:endParaRPr>
          </a:p>
          <a:p>
            <a:r>
              <a:rPr kumimoji="1" lang="zh-CN" altLang="en-US" sz="2000" dirty="0">
                <a:solidFill>
                  <a:srgbClr val="000000"/>
                </a:solidFill>
              </a:rPr>
              <a:t>正常阅读时，目标距人眼</a:t>
            </a:r>
            <a:r>
              <a:rPr kumimoji="1" lang="zh-CN" altLang="zh-CN" sz="2000" dirty="0">
                <a:solidFill>
                  <a:srgbClr val="000000"/>
                </a:solidFill>
              </a:rPr>
              <a:t>3</a:t>
            </a:r>
            <a:r>
              <a:rPr kumimoji="1" lang="en-US" altLang="zh-CN" sz="2000" dirty="0">
                <a:solidFill>
                  <a:srgbClr val="000000"/>
                </a:solidFill>
              </a:rPr>
              <a:t>00-400mm</a:t>
            </a:r>
          </a:p>
          <a:p>
            <a:r>
              <a:rPr kumimoji="1" lang="zh-CN" altLang="en-US" sz="2000" dirty="0">
                <a:solidFill>
                  <a:srgbClr val="000000"/>
                </a:solidFill>
              </a:rPr>
              <a:t>此时人眼能看清楚的最小目标有多大</a:t>
            </a:r>
            <a:endParaRPr kumimoji="1" lang="en-US" altLang="zh-CN" sz="3600" dirty="0">
              <a:solidFill>
                <a:srgbClr val="000000"/>
              </a:solidFill>
            </a:endParaRPr>
          </a:p>
        </p:txBody>
      </p:sp>
      <p:graphicFrame>
        <p:nvGraphicFramePr>
          <p:cNvPr id="10" name="对象 9"/>
          <p:cNvGraphicFramePr>
            <a:graphicFrameLocks noChangeAspect="1"/>
          </p:cNvGraphicFramePr>
          <p:nvPr>
            <p:extLst>
              <p:ext uri="{D42A27DB-BD31-4B8C-83A1-F6EECF244321}">
                <p14:modId xmlns:p14="http://schemas.microsoft.com/office/powerpoint/2010/main" val="3389143980"/>
              </p:ext>
            </p:extLst>
          </p:nvPr>
        </p:nvGraphicFramePr>
        <p:xfrm>
          <a:off x="1979713" y="4365104"/>
          <a:ext cx="5112568" cy="357188"/>
        </p:xfrm>
        <a:graphic>
          <a:graphicData uri="http://schemas.openxmlformats.org/presentationml/2006/ole">
            <mc:AlternateContent xmlns:mc="http://schemas.openxmlformats.org/markup-compatibility/2006">
              <mc:Choice xmlns:v="urn:schemas-microsoft-com:vml" Requires="v">
                <p:oleObj spid="_x0000_s3292" name="Equation" r:id="rId6" imgW="3273120" imgH="228240" progId="">
                  <p:embed/>
                </p:oleObj>
              </mc:Choice>
              <mc:Fallback>
                <p:oleObj name="Equation" r:id="rId6" imgW="3273120" imgH="228240" progId="">
                  <p:embed/>
                  <p:pic>
                    <p:nvPicPr>
                      <p:cNvPr id="0" name="Picture 17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79713" y="4365104"/>
                        <a:ext cx="5112568" cy="3571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 name="对象 10"/>
          <p:cNvGraphicFramePr>
            <a:graphicFrameLocks noChangeAspect="1"/>
          </p:cNvGraphicFramePr>
          <p:nvPr>
            <p:extLst>
              <p:ext uri="{D42A27DB-BD31-4B8C-83A1-F6EECF244321}">
                <p14:modId xmlns:p14="http://schemas.microsoft.com/office/powerpoint/2010/main" val="3404229018"/>
              </p:ext>
            </p:extLst>
          </p:nvPr>
        </p:nvGraphicFramePr>
        <p:xfrm>
          <a:off x="3347864" y="4869161"/>
          <a:ext cx="3168352" cy="504055"/>
        </p:xfrm>
        <a:graphic>
          <a:graphicData uri="http://schemas.openxmlformats.org/presentationml/2006/ole">
            <mc:AlternateContent xmlns:mc="http://schemas.openxmlformats.org/markup-compatibility/2006">
              <mc:Choice xmlns:v="urn:schemas-microsoft-com:vml" Requires="v">
                <p:oleObj spid="_x0000_s3293" name="Equation" r:id="rId8" imgW="2057040" imgH="383760" progId="">
                  <p:embed/>
                </p:oleObj>
              </mc:Choice>
              <mc:Fallback>
                <p:oleObj name="Equation" r:id="rId8" imgW="2057040" imgH="383760" progId="">
                  <p:embed/>
                  <p:pic>
                    <p:nvPicPr>
                      <p:cNvPr id="0" name="Picture 17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347864" y="4869161"/>
                        <a:ext cx="3168352" cy="50405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12" name="图片 11"/>
          <p:cNvPicPr>
            <a:picLocks noChangeAspect="1"/>
          </p:cNvPicPr>
          <p:nvPr/>
        </p:nvPicPr>
        <p:blipFill>
          <a:blip r:embed="rId10" cstate="print">
            <a:clrChange>
              <a:clrFrom>
                <a:srgbClr val="FFFFFF"/>
              </a:clrFrom>
              <a:clrTo>
                <a:srgbClr val="FFFFFF">
                  <a:alpha val="0"/>
                </a:srgbClr>
              </a:clrTo>
            </a:clrChange>
          </a:blip>
          <a:stretch>
            <a:fillRect/>
          </a:stretch>
        </p:blipFill>
        <p:spPr>
          <a:xfrm>
            <a:off x="5108945" y="476672"/>
            <a:ext cx="4035055" cy="1078086"/>
          </a:xfrm>
          <a:prstGeom prst="rect">
            <a:avLst/>
          </a:prstGeom>
        </p:spPr>
      </p:pic>
      <p:sp>
        <p:nvSpPr>
          <p:cNvPr id="15" name="矩形标注 14"/>
          <p:cNvSpPr/>
          <p:nvPr/>
        </p:nvSpPr>
        <p:spPr>
          <a:xfrm>
            <a:off x="6804248" y="1916832"/>
            <a:ext cx="1656184" cy="1440160"/>
          </a:xfrm>
          <a:prstGeom prst="wedgeRectCallout">
            <a:avLst>
              <a:gd name="adj1" fmla="val -25462"/>
              <a:gd name="adj2" fmla="val -69770"/>
            </a:avLst>
          </a:prstGeom>
          <a:solidFill>
            <a:srgbClr val="CCFFCC"/>
          </a:solidFill>
        </p:spPr>
        <p:style>
          <a:lnRef idx="1">
            <a:schemeClr val="accent1"/>
          </a:lnRef>
          <a:fillRef idx="3">
            <a:schemeClr val="accent1"/>
          </a:fillRef>
          <a:effectRef idx="2">
            <a:schemeClr val="accent1"/>
          </a:effectRef>
          <a:fontRef idx="minor">
            <a:schemeClr val="lt1"/>
          </a:fontRef>
        </p:style>
        <p:txBody>
          <a:bodyPr rtlCol="0" anchor="ctr"/>
          <a:lstStyle/>
          <a:p>
            <a:r>
              <a:rPr kumimoji="1" lang="zh-CN" altLang="en-US" dirty="0">
                <a:solidFill>
                  <a:srgbClr val="000000"/>
                </a:solidFill>
              </a:rPr>
              <a:t>练习：</a:t>
            </a:r>
          </a:p>
          <a:p>
            <a:r>
              <a:rPr kumimoji="1" lang="zh-CN" altLang="en-US" dirty="0">
                <a:solidFill>
                  <a:srgbClr val="000000"/>
                </a:solidFill>
              </a:rPr>
              <a:t>这棵大树在人眼中占据几个感光细胞？</a:t>
            </a:r>
            <a:endParaRPr kumimoji="1" lang="en-US" altLang="zh-CN" dirty="0">
              <a:solidFill>
                <a:srgbClr val="000000"/>
              </a:solidFill>
            </a:endParaRPr>
          </a:p>
        </p:txBody>
      </p:sp>
    </p:spTree>
    <p:extLst>
      <p:ext uri="{BB962C8B-B14F-4D97-AF65-F5344CB8AC3E}">
        <p14:creationId xmlns:p14="http://schemas.microsoft.com/office/powerpoint/2010/main" val="2104320475"/>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0">
          <a:blip r:embed="rId3" cstate="print"/>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850106"/>
          </a:xfrm>
        </p:spPr>
        <p:txBody>
          <a:bodyPr>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l"/>
            <a:r>
              <a:rPr lang="en-US" altLang="zh-CN" b="1" spc="50" dirty="0" smtClean="0">
                <a:ln w="11430"/>
                <a:solidFill>
                  <a:srgbClr val="660066"/>
                </a:solidFill>
                <a:effectLst>
                  <a:outerShdw blurRad="76200" dist="50800" dir="5400000" algn="tl" rotWithShape="0">
                    <a:srgbClr val="000000">
                      <a:alpha val="65000"/>
                    </a:srgbClr>
                  </a:outerShdw>
                </a:effectLst>
                <a:latin typeface="Calibri" pitchFamily="34" charset="0"/>
                <a:ea typeface="华文琥珀"/>
                <a:cs typeface="+mn-cs"/>
              </a:rPr>
              <a:t>§2.2</a:t>
            </a:r>
            <a:r>
              <a:rPr lang="zh-CN" altLang="en-US" b="1" spc="50" dirty="0" smtClean="0">
                <a:ln w="11430"/>
                <a:solidFill>
                  <a:srgbClr val="660066"/>
                </a:solidFill>
                <a:effectLst>
                  <a:outerShdw blurRad="76200" dist="50800" dir="5400000" algn="tl" rotWithShape="0">
                    <a:srgbClr val="000000">
                      <a:alpha val="65000"/>
                    </a:srgbClr>
                  </a:outerShdw>
                </a:effectLst>
                <a:latin typeface="Calibri" pitchFamily="34" charset="0"/>
                <a:ea typeface="华文琥珀"/>
                <a:cs typeface="+mn-cs"/>
              </a:rPr>
              <a:t>亮度成像模型</a:t>
            </a:r>
            <a:endParaRPr lang="zh-CN" altLang="en-US" b="1" spc="50" dirty="0">
              <a:ln w="11430"/>
              <a:solidFill>
                <a:srgbClr val="660066"/>
              </a:solidFill>
              <a:effectLst>
                <a:outerShdw blurRad="76200" dist="50800" dir="5400000" algn="tl" rotWithShape="0">
                  <a:srgbClr val="000000">
                    <a:alpha val="65000"/>
                  </a:srgbClr>
                </a:outerShdw>
              </a:effectLst>
              <a:latin typeface="Calibri" pitchFamily="34" charset="0"/>
              <a:ea typeface="华文琥珀"/>
              <a:cs typeface="+mn-cs"/>
            </a:endParaRPr>
          </a:p>
        </p:txBody>
      </p:sp>
      <p:sp>
        <p:nvSpPr>
          <p:cNvPr id="3" name="内容占位符 2"/>
          <p:cNvSpPr>
            <a:spLocks noGrp="1"/>
          </p:cNvSpPr>
          <p:nvPr>
            <p:ph idx="1"/>
          </p:nvPr>
        </p:nvSpPr>
        <p:spPr>
          <a:xfrm>
            <a:off x="457200" y="1196752"/>
            <a:ext cx="8229600" cy="5400600"/>
          </a:xfrm>
        </p:spPr>
        <p:txBody>
          <a:bodyPr/>
          <a:lstStyle/>
          <a:p>
            <a:r>
              <a:rPr kumimoji="1" lang="zh-CN" altLang="en-US" sz="2800" dirty="0" smtClean="0"/>
              <a:t>一个简单的图像亮度成像模型</a:t>
            </a:r>
            <a:endParaRPr kumimoji="1" lang="en-US" altLang="zh-CN" sz="2800" dirty="0"/>
          </a:p>
          <a:p>
            <a:pPr lvl="1"/>
            <a:r>
              <a:rPr kumimoji="1" lang="zh-CN" altLang="en-US" sz="2400" dirty="0" smtClean="0">
                <a:latin typeface="+mn-ea"/>
              </a:rPr>
              <a:t>人眼一般看见的目标都不是自发光目标，其显现的亮度与环境的照射亮度和自身的反射率有关。因此，一个二维空间的亮度函数可表示为：</a:t>
            </a:r>
            <a:endParaRPr kumimoji="1" lang="en-US" altLang="zh-CN" sz="2400" dirty="0">
              <a:latin typeface="+mn-ea"/>
            </a:endParaRPr>
          </a:p>
          <a:p>
            <a:pPr lvl="1"/>
            <a:endParaRPr kumimoji="1" lang="en-US" altLang="zh-CN" sz="1800" dirty="0" smtClean="0"/>
          </a:p>
          <a:p>
            <a:pPr lvl="1"/>
            <a:r>
              <a:rPr kumimoji="1" lang="zh-CN" altLang="en-US" sz="2400" dirty="0" smtClean="0"/>
              <a:t>其中照度函数</a:t>
            </a:r>
            <a:endParaRPr kumimoji="1" lang="en-US" altLang="zh-CN" sz="2400" dirty="0"/>
          </a:p>
          <a:p>
            <a:pPr lvl="1"/>
            <a:endParaRPr kumimoji="1" lang="en-US" altLang="zh-CN" sz="1600" dirty="0"/>
          </a:p>
          <a:p>
            <a:pPr lvl="1"/>
            <a:r>
              <a:rPr kumimoji="1" lang="zh-CN" altLang="en-US" sz="2400" dirty="0" smtClean="0"/>
              <a:t>反射率函数</a:t>
            </a:r>
            <a:endParaRPr kumimoji="1" lang="en-US" altLang="zh-CN" sz="2400" dirty="0" smtClean="0"/>
          </a:p>
          <a:p>
            <a:pPr lvl="1"/>
            <a:endParaRPr kumimoji="1" lang="en-US" altLang="zh-CN" sz="2400" dirty="0"/>
          </a:p>
          <a:p>
            <a:pPr lvl="1"/>
            <a:r>
              <a:rPr kumimoji="1" lang="zh-CN" altLang="en-US" sz="2400" dirty="0" smtClean="0"/>
              <a:t>单色图像</a:t>
            </a:r>
            <a:r>
              <a:rPr kumimoji="1" lang="en-US" altLang="zh-CN" sz="2400" dirty="0" smtClean="0"/>
              <a:t>f(.)</a:t>
            </a:r>
            <a:r>
              <a:rPr kumimoji="1" lang="zh-CN" altLang="en-US" sz="2400" dirty="0" smtClean="0"/>
              <a:t>在坐标</a:t>
            </a:r>
            <a:r>
              <a:rPr kumimoji="1" lang="en-US" altLang="zh-CN" sz="2400" dirty="0" smtClean="0"/>
              <a:t>(</a:t>
            </a:r>
            <a:r>
              <a:rPr kumimoji="1" lang="en-US" altLang="zh-CN" sz="2400" dirty="0" err="1" smtClean="0"/>
              <a:t>x,y</a:t>
            </a:r>
            <a:r>
              <a:rPr kumimoji="1" lang="en-US" altLang="zh-CN" sz="2400" dirty="0" smtClean="0"/>
              <a:t>)</a:t>
            </a:r>
            <a:r>
              <a:rPr kumimoji="1" lang="zh-CN" altLang="en-US" sz="2400" dirty="0" smtClean="0"/>
              <a:t>处的亮度值称作图像在该点的灰度值：</a:t>
            </a:r>
            <a:endParaRPr kumimoji="1" lang="en-US" altLang="zh-CN" sz="2400" dirty="0" smtClean="0"/>
          </a:p>
        </p:txBody>
      </p:sp>
      <p:sp>
        <p:nvSpPr>
          <p:cNvPr id="4" name="日期占位符 3"/>
          <p:cNvSpPr>
            <a:spLocks noGrp="1"/>
          </p:cNvSpPr>
          <p:nvPr>
            <p:ph type="dt" sz="half" idx="10"/>
          </p:nvPr>
        </p:nvSpPr>
        <p:spPr/>
        <p:txBody>
          <a:bodyPr/>
          <a:lstStyle/>
          <a:p>
            <a:pPr>
              <a:defRPr/>
            </a:pPr>
            <a:fld id="{2F00E74F-449C-304B-84C8-3D2EF541BACD}" type="datetime1">
              <a:rPr lang="zh-CN" altLang="en-US" smtClean="0"/>
              <a:pPr>
                <a:defRPr/>
              </a:pPr>
              <a:t>16/8/31</a:t>
            </a:fld>
            <a:endParaRPr lang="zh-CN" altLang="en-US"/>
          </a:p>
        </p:txBody>
      </p:sp>
      <p:sp>
        <p:nvSpPr>
          <p:cNvPr id="5" name="页脚占位符 4"/>
          <p:cNvSpPr>
            <a:spLocks noGrp="1"/>
          </p:cNvSpPr>
          <p:nvPr>
            <p:ph type="ftr" sz="quarter" idx="11"/>
          </p:nvPr>
        </p:nvSpPr>
        <p:spPr/>
        <p:txBody>
          <a:bodyPr/>
          <a:lstStyle/>
          <a:p>
            <a:pPr>
              <a:defRPr/>
            </a:pPr>
            <a:r>
              <a:rPr lang="zh-CN" altLang="en-US" smtClean="0"/>
              <a:t>数字图像处理</a:t>
            </a:r>
            <a:r>
              <a:rPr lang="en-US" altLang="zh-CN" smtClean="0"/>
              <a:t>-</a:t>
            </a:r>
            <a:r>
              <a:rPr lang="zh-CN" altLang="en-US" smtClean="0"/>
              <a:t>第</a:t>
            </a:r>
            <a:r>
              <a:rPr lang="en-US" altLang="zh-CN" smtClean="0"/>
              <a:t>2</a:t>
            </a:r>
            <a:r>
              <a:rPr lang="zh-CN" altLang="en-US" smtClean="0"/>
              <a:t>讲</a:t>
            </a:r>
            <a:endParaRPr lang="zh-CN" altLang="en-US"/>
          </a:p>
        </p:txBody>
      </p:sp>
      <p:sp>
        <p:nvSpPr>
          <p:cNvPr id="6" name="幻灯片编号占位符 5"/>
          <p:cNvSpPr>
            <a:spLocks noGrp="1"/>
          </p:cNvSpPr>
          <p:nvPr>
            <p:ph type="sldNum" sz="quarter" idx="12"/>
          </p:nvPr>
        </p:nvSpPr>
        <p:spPr/>
        <p:txBody>
          <a:bodyPr/>
          <a:lstStyle/>
          <a:p>
            <a:pPr>
              <a:defRPr/>
            </a:pPr>
            <a:fld id="{A3CB10BE-3BDA-4653-8168-CCA7A6ACD1D5}" type="slidenum">
              <a:rPr lang="zh-CN" altLang="en-US" smtClean="0"/>
              <a:pPr>
                <a:defRPr/>
              </a:pPr>
              <a:t>9</a:t>
            </a:fld>
            <a:endParaRPr lang="zh-CN" altLang="en-US"/>
          </a:p>
        </p:txBody>
      </p:sp>
      <p:graphicFrame>
        <p:nvGraphicFramePr>
          <p:cNvPr id="8" name="对象 7"/>
          <p:cNvGraphicFramePr>
            <a:graphicFrameLocks noChangeAspect="1"/>
          </p:cNvGraphicFramePr>
          <p:nvPr>
            <p:extLst>
              <p:ext uri="{D42A27DB-BD31-4B8C-83A1-F6EECF244321}">
                <p14:modId xmlns:p14="http://schemas.microsoft.com/office/powerpoint/2010/main" val="1630308024"/>
              </p:ext>
            </p:extLst>
          </p:nvPr>
        </p:nvGraphicFramePr>
        <p:xfrm>
          <a:off x="3059832" y="2852936"/>
          <a:ext cx="4455495" cy="432048"/>
        </p:xfrm>
        <a:graphic>
          <a:graphicData uri="http://schemas.openxmlformats.org/presentationml/2006/ole">
            <mc:AlternateContent xmlns:mc="http://schemas.openxmlformats.org/markup-compatibility/2006">
              <mc:Choice xmlns:v="urn:schemas-microsoft-com:vml" Requires="v">
                <p:oleObj spid="_x0000_s4360" name="Equation" r:id="rId4" imgW="2504880" imgH="191880" progId="">
                  <p:embed/>
                </p:oleObj>
              </mc:Choice>
              <mc:Fallback>
                <p:oleObj name="Equation" r:id="rId4" imgW="2504880" imgH="191880" progId="">
                  <p:embed/>
                  <p:pic>
                    <p:nvPicPr>
                      <p:cNvPr id="0" name="Picture 20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59832" y="2852936"/>
                        <a:ext cx="4455495" cy="43204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 name="对象 8"/>
          <p:cNvGraphicFramePr>
            <a:graphicFrameLocks noChangeAspect="1"/>
          </p:cNvGraphicFramePr>
          <p:nvPr>
            <p:extLst>
              <p:ext uri="{D42A27DB-BD31-4B8C-83A1-F6EECF244321}">
                <p14:modId xmlns:p14="http://schemas.microsoft.com/office/powerpoint/2010/main" val="2870987577"/>
              </p:ext>
            </p:extLst>
          </p:nvPr>
        </p:nvGraphicFramePr>
        <p:xfrm>
          <a:off x="3347864" y="3573016"/>
          <a:ext cx="1574800" cy="404812"/>
        </p:xfrm>
        <a:graphic>
          <a:graphicData uri="http://schemas.openxmlformats.org/presentationml/2006/ole">
            <mc:AlternateContent xmlns:mc="http://schemas.openxmlformats.org/markup-compatibility/2006">
              <mc:Choice xmlns:v="urn:schemas-microsoft-com:vml" Requires="v">
                <p:oleObj spid="_x0000_s4361" name="Equation" r:id="rId6" imgW="877680" imgH="182520" progId="">
                  <p:embed/>
                </p:oleObj>
              </mc:Choice>
              <mc:Fallback>
                <p:oleObj name="Equation" r:id="rId6" imgW="877680" imgH="182520" progId="">
                  <p:embed/>
                  <p:pic>
                    <p:nvPicPr>
                      <p:cNvPr id="0" name="Picture 20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47864" y="3573016"/>
                        <a:ext cx="1574800" cy="4048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 name="对象 9"/>
          <p:cNvGraphicFramePr>
            <a:graphicFrameLocks noChangeAspect="1"/>
          </p:cNvGraphicFramePr>
          <p:nvPr>
            <p:extLst>
              <p:ext uri="{D42A27DB-BD31-4B8C-83A1-F6EECF244321}">
                <p14:modId xmlns:p14="http://schemas.microsoft.com/office/powerpoint/2010/main" val="1063548775"/>
              </p:ext>
            </p:extLst>
          </p:nvPr>
        </p:nvGraphicFramePr>
        <p:xfrm>
          <a:off x="3347864" y="4221088"/>
          <a:ext cx="1506537" cy="404813"/>
        </p:xfrm>
        <a:graphic>
          <a:graphicData uri="http://schemas.openxmlformats.org/presentationml/2006/ole">
            <mc:AlternateContent xmlns:mc="http://schemas.openxmlformats.org/markup-compatibility/2006">
              <mc:Choice xmlns:v="urn:schemas-microsoft-com:vml" Requires="v">
                <p:oleObj spid="_x0000_s4362" name="Equation" r:id="rId8" imgW="840960" imgH="182520" progId="">
                  <p:embed/>
                </p:oleObj>
              </mc:Choice>
              <mc:Fallback>
                <p:oleObj name="Equation" r:id="rId8" imgW="840960" imgH="182520" progId="">
                  <p:embed/>
                  <p:pic>
                    <p:nvPicPr>
                      <p:cNvPr id="0" name="Picture 20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347864" y="4221088"/>
                        <a:ext cx="1506537" cy="4048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 name="对象 10"/>
          <p:cNvGraphicFramePr>
            <a:graphicFrameLocks noChangeAspect="1"/>
          </p:cNvGraphicFramePr>
          <p:nvPr>
            <p:extLst>
              <p:ext uri="{D42A27DB-BD31-4B8C-83A1-F6EECF244321}">
                <p14:modId xmlns:p14="http://schemas.microsoft.com/office/powerpoint/2010/main" val="1301651507"/>
              </p:ext>
            </p:extLst>
          </p:nvPr>
        </p:nvGraphicFramePr>
        <p:xfrm>
          <a:off x="3275856" y="5517232"/>
          <a:ext cx="1687512" cy="431800"/>
        </p:xfrm>
        <a:graphic>
          <a:graphicData uri="http://schemas.openxmlformats.org/presentationml/2006/ole">
            <mc:AlternateContent xmlns:mc="http://schemas.openxmlformats.org/markup-compatibility/2006">
              <mc:Choice xmlns:v="urn:schemas-microsoft-com:vml" Requires="v">
                <p:oleObj spid="_x0000_s4363" name="Equation" r:id="rId10" imgW="941400" imgH="191880" progId="">
                  <p:embed/>
                </p:oleObj>
              </mc:Choice>
              <mc:Fallback>
                <p:oleObj name="Equation" r:id="rId10" imgW="941400" imgH="191880" progId="">
                  <p:embed/>
                  <p:pic>
                    <p:nvPicPr>
                      <p:cNvPr id="0" name="Picture 208"/>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275856" y="5517232"/>
                        <a:ext cx="1687512" cy="431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151157069"/>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办公室">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主题">
  <a:themeElements>
    <a:clrScheme name="办公室">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2971</TotalTime>
  <Words>2439</Words>
  <Application>Microsoft Macintosh PowerPoint</Application>
  <PresentationFormat>全屏显示(4:3)</PresentationFormat>
  <Paragraphs>616</Paragraphs>
  <Slides>46</Slides>
  <Notes>0</Notes>
  <HiddenSlides>0</HiddenSlides>
  <MMClips>0</MMClips>
  <ScaleCrop>false</ScaleCrop>
  <HeadingPairs>
    <vt:vector size="6" baseType="variant">
      <vt:variant>
        <vt:lpstr>主题</vt:lpstr>
      </vt:variant>
      <vt:variant>
        <vt:i4>1</vt:i4>
      </vt:variant>
      <vt:variant>
        <vt:lpstr>嵌入的 OLE 服务器</vt:lpstr>
      </vt:variant>
      <vt:variant>
        <vt:i4>1</vt:i4>
      </vt:variant>
      <vt:variant>
        <vt:lpstr>幻灯片标题</vt:lpstr>
      </vt:variant>
      <vt:variant>
        <vt:i4>46</vt:i4>
      </vt:variant>
    </vt:vector>
  </HeadingPairs>
  <TitlesOfParts>
    <vt:vector size="48" baseType="lpstr">
      <vt:lpstr>Office 主题</vt:lpstr>
      <vt:lpstr>Equation</vt:lpstr>
      <vt:lpstr>PowerPoint 演示文稿</vt:lpstr>
      <vt:lpstr>前讲回顾</vt:lpstr>
      <vt:lpstr>本讲学习目标</vt:lpstr>
      <vt:lpstr>§2.1几何成像模型</vt:lpstr>
      <vt:lpstr>§2.1几何成像模型</vt:lpstr>
      <vt:lpstr>§2.1几何成像模型</vt:lpstr>
      <vt:lpstr>§2.1几何成像模型</vt:lpstr>
      <vt:lpstr>§2.1几何成像模型</vt:lpstr>
      <vt:lpstr>§2.2亮度成像模型</vt:lpstr>
      <vt:lpstr>§2.2亮度成像模型</vt:lpstr>
      <vt:lpstr>§2.2亮度成像模型</vt:lpstr>
      <vt:lpstr>§2.2亮度成像模型</vt:lpstr>
      <vt:lpstr>§2.2亮度成像模型</vt:lpstr>
      <vt:lpstr>§2.2亮度成像模型</vt:lpstr>
      <vt:lpstr>§2.3采样与量化</vt:lpstr>
      <vt:lpstr>§2.3采样与量化</vt:lpstr>
      <vt:lpstr>§2.3采样与量化</vt:lpstr>
      <vt:lpstr>§2.3采样与量化</vt:lpstr>
      <vt:lpstr>§2.3采样与量化</vt:lpstr>
      <vt:lpstr>§2.3采样与量化</vt:lpstr>
      <vt:lpstr>§2.3采样与量化</vt:lpstr>
      <vt:lpstr>§2.3采样与量化</vt:lpstr>
      <vt:lpstr>§2.4像素之间关系</vt:lpstr>
      <vt:lpstr>§2.4像素之间关系</vt:lpstr>
      <vt:lpstr>§2.4像素之间关系</vt:lpstr>
      <vt:lpstr>§2.4像素之间关系</vt:lpstr>
      <vt:lpstr>§2.4像素之间关系</vt:lpstr>
      <vt:lpstr>§2.4像素之间关系</vt:lpstr>
      <vt:lpstr>§2.5图像坐标变换及应用</vt:lpstr>
      <vt:lpstr>§2.5图像坐标变换及应用</vt:lpstr>
      <vt:lpstr>§2.5图像坐标变换及应用</vt:lpstr>
      <vt:lpstr>§2.5图像坐标变换及应用</vt:lpstr>
      <vt:lpstr>§2.5图像坐标变换及应用</vt:lpstr>
      <vt:lpstr>§2.5图像坐标变换及应用</vt:lpstr>
      <vt:lpstr>§2.5图像坐标变换及应用</vt:lpstr>
      <vt:lpstr>§2.5图像坐标变换及应用</vt:lpstr>
      <vt:lpstr>§2.5图像坐标变换及应用</vt:lpstr>
      <vt:lpstr>本讲小结</vt:lpstr>
      <vt:lpstr>课堂实验</vt:lpstr>
      <vt:lpstr>¶2.1关于实验内容1</vt:lpstr>
      <vt:lpstr>¶2.1关于实验内容1</vt:lpstr>
      <vt:lpstr>¶2.2关于实验内容2</vt:lpstr>
      <vt:lpstr>¶2.2关于实验内容2</vt:lpstr>
      <vt:lpstr>¶2.3关于实验内容3</vt:lpstr>
      <vt:lpstr>¶2.3关于几何校正的尝试</vt:lpstr>
      <vt:lpstr>课后练习</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bj</dc:creator>
  <cp:lastModifiedBy>hark</cp:lastModifiedBy>
  <cp:revision>252</cp:revision>
  <dcterms:created xsi:type="dcterms:W3CDTF">2013-10-30T09:04:50Z</dcterms:created>
  <dcterms:modified xsi:type="dcterms:W3CDTF">2016-08-31T15:03:24Z</dcterms:modified>
</cp:coreProperties>
</file>